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6858000" cx="9144000"/>
  <p:notesSz cx="6858000" cy="9144000"/>
  <p:embeddedFontLst>
    <p:embeddedFont>
      <p:font typeface="Roboto"/>
      <p:regular r:id="rId45"/>
      <p:bold r:id="rId46"/>
      <p:italic r:id="rId47"/>
      <p:boldItalic r:id="rId48"/>
    </p:embeddedFont>
    <p:embeddedFont>
      <p:font typeface="Roboto Condensed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0B1189D-17FA-4CEC-BA63-7219208442A2}">
  <a:tblStyle styleId="{40B1189D-17FA-4CEC-BA63-7219208442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Roboto-bold.fntdata"/><Relationship Id="rId45" Type="http://schemas.openxmlformats.org/officeDocument/2006/relationships/font" Target="fonts/Roboto-regular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oboto-boldItalic.fntdata"/><Relationship Id="rId47" Type="http://schemas.openxmlformats.org/officeDocument/2006/relationships/font" Target="fonts/Roboto-italic.fntdata"/><Relationship Id="rId49" Type="http://schemas.openxmlformats.org/officeDocument/2006/relationships/font" Target="fonts/RobotoCondensed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Condensed-italic.fntdata"/><Relationship Id="rId50" Type="http://schemas.openxmlformats.org/officeDocument/2006/relationships/font" Target="fonts/RobotoCondensed-bold.fntdata"/><Relationship Id="rId52" Type="http://schemas.openxmlformats.org/officeDocument/2006/relationships/font" Target="fonts/RobotoCondensed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2a347bac7_5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2a347bac7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14ffc0a_0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14ffc0a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14ffc0a_0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c14ffc0a_0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d2f8eed_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ed2f8eed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d2f8eed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d2f8eed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d2f8eed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d2f8eed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a347bac7_5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a347bac7_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d2f8eed_1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d2f8eed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d2f8eed_1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d2f8eed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d2f8eed_1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d2f8eed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d2f8eed_1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ed2f8eed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13d5059_0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13d5059_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d2f8eed_1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ed2f8eed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ed2f8eed_3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ed2f8eed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d2f8eed_3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ed2f8eed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ed2f8eed_3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ed2f8eed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ed2f8eed_3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ed2f8eed_3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d2f8eed_3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ed2f8eed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ed2f8eed_3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ed2f8eed_3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ed2f8eed_3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ed2f8eed_3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ed2f8eed_3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ed2f8eed_3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ed2f8eed_3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ed2f8eed_3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13d5059_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13d5059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ed2f8eed_3_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ed2f8eed_3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ed2f8eed_3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ed2f8eed_3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ed2f8eed_3_1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ed2f8eed_3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ed2f8eed_3_1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ed2f8eed_3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ed2f8eed_3_1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ed2f8eed_3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ed2f8eed_3_1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ed2f8eed_3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ed2f8eed_3_1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ed2f8eed_3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ed2f8eed_11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ed2f8eed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ed2f8eed_3_1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ed2f8eed_3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14ffc0a_0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14ffc0a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14ffc0a_0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14ffc0a_0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14ffc0a_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14ffc0a_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13d5059_0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13d5059_0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14ffc0a_0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14ffc0a_0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c14ffc0a_0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c14ffc0a_0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85800" y="2111123"/>
            <a:ext cx="7772400" cy="15464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85800" y="3786738"/>
            <a:ext cx="7772400" cy="10463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/>
          <p:nvPr/>
        </p:nvSpPr>
        <p:spPr>
          <a:xfrm>
            <a:off x="0" y="274636"/>
            <a:ext cx="8686800" cy="155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12"/>
          <p:cNvSpPr txBox="1"/>
          <p:nvPr>
            <p:ph type="title"/>
          </p:nvPr>
        </p:nvSpPr>
        <p:spPr>
          <a:xfrm>
            <a:off x="457200" y="274637"/>
            <a:ext cx="8229600" cy="152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800"/>
              <a:buFont typeface="Arial"/>
              <a:buNone/>
              <a:defRPr b="1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4800"/>
              <a:buFont typeface="Arial"/>
              <a:buNone/>
              <a:defRPr b="1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4800"/>
              <a:buFont typeface="Arial"/>
              <a:buNone/>
              <a:defRPr b="1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4800"/>
              <a:buFont typeface="Arial"/>
              <a:buNone/>
              <a:defRPr b="1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4800"/>
              <a:buFont typeface="Arial"/>
              <a:buNone/>
              <a:defRPr b="1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4800"/>
              <a:buFont typeface="Arial"/>
              <a:buNone/>
              <a:defRPr b="1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4800"/>
              <a:buFont typeface="Arial"/>
              <a:buNone/>
              <a:defRPr b="1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4800"/>
              <a:buFont typeface="Arial"/>
              <a:buNone/>
              <a:defRPr b="1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4800"/>
              <a:buFont typeface="Arial"/>
              <a:buNone/>
              <a:defRPr b="1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/>
          <p:nvPr/>
        </p:nvSpPr>
        <p:spPr>
          <a:xfrm>
            <a:off x="0" y="5875079"/>
            <a:ext cx="8686800" cy="69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3"/>
          <p:cNvSpPr txBox="1"/>
          <p:nvPr>
            <p:ph idx="1" type="body"/>
          </p:nvPr>
        </p:nvSpPr>
        <p:spPr>
          <a:xfrm>
            <a:off x="457200" y="5875079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  <a:defRPr b="1" i="0" sz="2400">
                <a:solidFill>
                  <a:schemeClr val="lt1"/>
                </a:solidFill>
              </a:defRPr>
            </a:lvl1pPr>
            <a:lvl2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1" i="0" sz="2400">
                <a:solidFill>
                  <a:schemeClr val="lt1"/>
                </a:solidFill>
              </a:defRPr>
            </a:lvl2pPr>
            <a:lvl3pPr indent="-3810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1" i="0" sz="2400">
                <a:solidFill>
                  <a:schemeClr val="lt1"/>
                </a:solidFill>
              </a:defRPr>
            </a:lvl3pPr>
            <a:lvl4pPr indent="-3810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  <a:defRPr b="1" i="0" sz="2400">
                <a:solidFill>
                  <a:schemeClr val="lt1"/>
                </a:solidFill>
              </a:defRPr>
            </a:lvl4pPr>
            <a:lvl5pPr indent="-3810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1" i="0" sz="2400">
                <a:solidFill>
                  <a:schemeClr val="lt1"/>
                </a:solidFill>
              </a:defRPr>
            </a:lvl5pPr>
            <a:lvl6pPr indent="-3810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1" i="0" sz="2400">
                <a:solidFill>
                  <a:schemeClr val="lt1"/>
                </a:solidFill>
              </a:defRPr>
            </a:lvl6pPr>
            <a:lvl7pPr indent="-3810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  <a:defRPr b="1" i="0" sz="2400">
                <a:solidFill>
                  <a:schemeClr val="lt1"/>
                </a:solidFill>
              </a:defRPr>
            </a:lvl7pPr>
            <a:lvl8pPr indent="-3810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1" i="0" sz="2400">
                <a:solidFill>
                  <a:schemeClr val="lt1"/>
                </a:solidFill>
              </a:defRPr>
            </a:lvl8pPr>
            <a:lvl9pPr indent="-3810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1" i="0"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body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457200" y="1600200"/>
            <a:ext cx="3994526" cy="49675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7" name="Google Shape;17;p4"/>
          <p:cNvSpPr txBox="1"/>
          <p:nvPr>
            <p:ph idx="2" type="body"/>
          </p:nvPr>
        </p:nvSpPr>
        <p:spPr>
          <a:xfrm>
            <a:off x="4692274" y="1600200"/>
            <a:ext cx="3994526" cy="49675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idx="1" type="body"/>
          </p:nvPr>
        </p:nvSpPr>
        <p:spPr>
          <a:xfrm>
            <a:off x="457200" y="5875079"/>
            <a:ext cx="8229600" cy="6926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9"/>
          <p:cNvSpPr/>
          <p:nvPr/>
        </p:nvSpPr>
        <p:spPr>
          <a:xfrm flipH="1" rot="10800000">
            <a:off x="0" y="4124513"/>
            <a:ext cx="8458200" cy="94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9"/>
          <p:cNvSpPr txBox="1"/>
          <p:nvPr>
            <p:ph type="ctrTitle"/>
          </p:nvPr>
        </p:nvSpPr>
        <p:spPr>
          <a:xfrm>
            <a:off x="685800" y="1734343"/>
            <a:ext cx="7772400" cy="22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b="1" i="0" sz="7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b="1" i="0" sz="7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b="1" i="0" sz="7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b="1" i="0" sz="7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b="1" i="0" sz="7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b="1" i="0" sz="7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b="1" i="0" sz="7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b="1" i="0" sz="7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b="1" i="0" sz="7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9"/>
          <p:cNvSpPr txBox="1"/>
          <p:nvPr>
            <p:ph idx="1" type="subTitle"/>
          </p:nvPr>
        </p:nvSpPr>
        <p:spPr>
          <a:xfrm>
            <a:off x="685800" y="4124476"/>
            <a:ext cx="77724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0"/>
          <p:cNvSpPr/>
          <p:nvPr/>
        </p:nvSpPr>
        <p:spPr>
          <a:xfrm>
            <a:off x="0" y="274636"/>
            <a:ext cx="8686800" cy="155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10"/>
          <p:cNvSpPr txBox="1"/>
          <p:nvPr>
            <p:ph type="title"/>
          </p:nvPr>
        </p:nvSpPr>
        <p:spPr>
          <a:xfrm>
            <a:off x="457200" y="274637"/>
            <a:ext cx="8229600" cy="152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10"/>
          <p:cNvSpPr txBox="1"/>
          <p:nvPr>
            <p:ph idx="1" type="body"/>
          </p:nvPr>
        </p:nvSpPr>
        <p:spPr>
          <a:xfrm>
            <a:off x="457200" y="1947332"/>
            <a:ext cx="8229600" cy="4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/>
          <p:nvPr/>
        </p:nvSpPr>
        <p:spPr>
          <a:xfrm>
            <a:off x="0" y="274636"/>
            <a:ext cx="8686800" cy="155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1"/>
          <p:cNvSpPr txBox="1"/>
          <p:nvPr>
            <p:ph type="title"/>
          </p:nvPr>
        </p:nvSpPr>
        <p:spPr>
          <a:xfrm>
            <a:off x="457200" y="274637"/>
            <a:ext cx="8229600" cy="152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800"/>
              <a:buFont typeface="Arial"/>
              <a:buNone/>
              <a:defRPr b="1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4800"/>
              <a:buFont typeface="Arial"/>
              <a:buNone/>
              <a:defRPr b="1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4800"/>
              <a:buFont typeface="Arial"/>
              <a:buNone/>
              <a:defRPr b="1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4800"/>
              <a:buFont typeface="Arial"/>
              <a:buNone/>
              <a:defRPr b="1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4800"/>
              <a:buFont typeface="Arial"/>
              <a:buNone/>
              <a:defRPr b="1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4800"/>
              <a:buFont typeface="Arial"/>
              <a:buNone/>
              <a:defRPr b="1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4800"/>
              <a:buFont typeface="Arial"/>
              <a:buNone/>
              <a:defRPr b="1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4800"/>
              <a:buFont typeface="Arial"/>
              <a:buNone/>
              <a:defRPr b="1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4800"/>
              <a:buFont typeface="Arial"/>
              <a:buNone/>
              <a:defRPr b="1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11"/>
          <p:cNvSpPr txBox="1"/>
          <p:nvPr>
            <p:ph idx="1" type="body"/>
          </p:nvPr>
        </p:nvSpPr>
        <p:spPr>
          <a:xfrm>
            <a:off x="457200" y="1947332"/>
            <a:ext cx="4030200" cy="4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8" name="Google Shape;38;p11"/>
          <p:cNvSpPr txBox="1"/>
          <p:nvPr>
            <p:ph idx="2" type="body"/>
          </p:nvPr>
        </p:nvSpPr>
        <p:spPr>
          <a:xfrm>
            <a:off x="4656667" y="1949212"/>
            <a:ext cx="4030200" cy="4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/>
          <p:nvPr>
            <p:ph type="title"/>
          </p:nvPr>
        </p:nvSpPr>
        <p:spPr>
          <a:xfrm>
            <a:off x="457200" y="274637"/>
            <a:ext cx="8229600" cy="152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8"/>
          <p:cNvSpPr txBox="1"/>
          <p:nvPr>
            <p:ph idx="1" type="body"/>
          </p:nvPr>
        </p:nvSpPr>
        <p:spPr>
          <a:xfrm>
            <a:off x="457200" y="1947332"/>
            <a:ext cx="8229600" cy="4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karim.ahsanul@gmail.com" TargetMode="External"/><Relationship Id="rId4" Type="http://schemas.openxmlformats.org/officeDocument/2006/relationships/hyperlink" Target="http://droidtraining.wordpress.com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Relationship Id="rId4" Type="http://schemas.openxmlformats.org/officeDocument/2006/relationships/image" Target="../media/image44.png"/><Relationship Id="rId5" Type="http://schemas.openxmlformats.org/officeDocument/2006/relationships/image" Target="../media/image3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eveloper.android.com" TargetMode="External"/><Relationship Id="rId4" Type="http://schemas.openxmlformats.org/officeDocument/2006/relationships/hyperlink" Target="http://developer.bada.com" TargetMode="External"/><Relationship Id="rId5" Type="http://schemas.openxmlformats.org/officeDocument/2006/relationships/hyperlink" Target="http://developer.blackberry.com/" TargetMode="External"/><Relationship Id="rId6" Type="http://schemas.openxmlformats.org/officeDocument/2006/relationships/hyperlink" Target="http://developer.apple.com/devcenter/ios/index.action" TargetMode="External"/><Relationship Id="rId7" Type="http://schemas.openxmlformats.org/officeDocument/2006/relationships/hyperlink" Target="http://meego.com/developers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forum.nokia.com/symbian" TargetMode="External"/><Relationship Id="rId4" Type="http://schemas.openxmlformats.org/officeDocument/2006/relationships/hyperlink" Target="http://developer.palm.com" TargetMode="External"/><Relationship Id="rId5" Type="http://schemas.openxmlformats.org/officeDocument/2006/relationships/hyperlink" Target="http://developer.windowsmobile.com" TargetMode="External"/><Relationship Id="rId6" Type="http://schemas.openxmlformats.org/officeDocument/2006/relationships/hyperlink" Target="http://create.msdn.com" TargetMode="External"/><Relationship Id="rId7" Type="http://schemas.openxmlformats.org/officeDocument/2006/relationships/hyperlink" Target="http://www.enough.de/fileadmin/uploads/dev_guide_pdfs/Guide_12thEdition_WEB.pdf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Relationship Id="rId4" Type="http://schemas.openxmlformats.org/officeDocument/2006/relationships/hyperlink" Target="http://developer.android.com/about/index.html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hyperlink" Target="http://www.nielsen.com/us/en/newswire/2013/mobile-majority--u-s--smartphone-ownership-tops-60-.ht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41.png"/><Relationship Id="rId5" Type="http://schemas.openxmlformats.org/officeDocument/2006/relationships/image" Target="../media/image22.png"/><Relationship Id="rId6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39.jpg"/><Relationship Id="rId5" Type="http://schemas.openxmlformats.org/officeDocument/2006/relationships/image" Target="../media/image5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4.png"/><Relationship Id="rId5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play.google.com" TargetMode="External"/><Relationship Id="rId4" Type="http://schemas.openxmlformats.org/officeDocument/2006/relationships/image" Target="../media/image40.png"/><Relationship Id="rId5" Type="http://schemas.openxmlformats.org/officeDocument/2006/relationships/image" Target="../media/image6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www.amazon.com/mobile-apps/b/ref=topnav_storetab_mas?ie=UTF8&amp;node=2350149011" TargetMode="External"/><Relationship Id="rId4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marketplace.cisco.com/" TargetMode="External"/><Relationship Id="rId4" Type="http://schemas.openxmlformats.org/officeDocument/2006/relationships/image" Target="../media/image5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png"/><Relationship Id="rId4" Type="http://schemas.openxmlformats.org/officeDocument/2006/relationships/image" Target="../media/image49.png"/><Relationship Id="rId5" Type="http://schemas.openxmlformats.org/officeDocument/2006/relationships/image" Target="../media/image55.png"/><Relationship Id="rId6" Type="http://schemas.openxmlformats.org/officeDocument/2006/relationships/image" Target="../media/image5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hyperlink" Target="http://mashable.com/2013/04/03/anniversary-of-cellphone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googleblog.blogspot.com/2007/11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droidtraining.wordpress.com" TargetMode="External"/><Relationship Id="rId4" Type="http://schemas.openxmlformats.org/officeDocument/2006/relationships/hyperlink" Target="http://androidstream.wordpress.net" TargetMode="External"/><Relationship Id="rId5" Type="http://schemas.openxmlformats.org/officeDocument/2006/relationships/hyperlink" Target="http://vimeo.com/search?q=androidstream" TargetMode="External"/><Relationship Id="rId6" Type="http://schemas.openxmlformats.org/officeDocument/2006/relationships/hyperlink" Target="http://developer.android.com/training/index.html" TargetMode="External"/><Relationship Id="rId7" Type="http://schemas.openxmlformats.org/officeDocument/2006/relationships/hyperlink" Target="http://www.slideshare.net/androidstream/presentations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developer.android.com" TargetMode="External"/><Relationship Id="rId4" Type="http://schemas.openxmlformats.org/officeDocument/2006/relationships/image" Target="../media/image5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hyperlink" Target="http://en.wikipedia.org/wiki/Smartphone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nielsen.com/us/en/reports/2013/mobile-consumer-report-february-2013.html" TargetMode="External"/><Relationship Id="rId4" Type="http://schemas.openxmlformats.org/officeDocument/2006/relationships/image" Target="../media/image24.png"/><Relationship Id="rId10" Type="http://schemas.openxmlformats.org/officeDocument/2006/relationships/image" Target="../media/image15.png"/><Relationship Id="rId9" Type="http://schemas.openxmlformats.org/officeDocument/2006/relationships/image" Target="../media/image21.png"/><Relationship Id="rId5" Type="http://schemas.openxmlformats.org/officeDocument/2006/relationships/image" Target="../media/image1.png"/><Relationship Id="rId6" Type="http://schemas.openxmlformats.org/officeDocument/2006/relationships/image" Target="../media/image12.png"/><Relationship Id="rId7" Type="http://schemas.openxmlformats.org/officeDocument/2006/relationships/image" Target="../media/image20.png"/><Relationship Id="rId8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hyperlink" Target="http://blog.flurry.com/bid/95723/Flurry-Five-Year-Report-It-s-an-App-World-The-Web-Just-Lives-in-It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nielsen.com/us/en/reports/2013/mobile-consumer-report-february-2013.html" TargetMode="External"/><Relationship Id="rId4" Type="http://schemas.openxmlformats.org/officeDocument/2006/relationships/image" Target="../media/image28.pn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nielsen.com/us/en/reports/2013/mobile-consumer-report-february-2013.html" TargetMode="External"/><Relationship Id="rId4" Type="http://schemas.openxmlformats.org/officeDocument/2006/relationships/image" Target="../media/image23.png"/><Relationship Id="rId5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 txBox="1"/>
          <p:nvPr/>
        </p:nvSpPr>
        <p:spPr>
          <a:xfrm>
            <a:off x="4351350" y="5869400"/>
            <a:ext cx="47478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Ahsanul Karim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karim.ahsanul@gmail.com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http://droidtraining.wordpress.com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" name="Google Shape;51;p15"/>
          <p:cNvSpPr txBox="1"/>
          <p:nvPr>
            <p:ph type="ctrTitle"/>
          </p:nvPr>
        </p:nvSpPr>
        <p:spPr>
          <a:xfrm>
            <a:off x="259950" y="1245611"/>
            <a:ext cx="8525400" cy="953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200">
                <a:solidFill>
                  <a:srgbClr val="33B5E5"/>
                </a:solidFill>
                <a:latin typeface="Roboto"/>
                <a:ea typeface="Roboto"/>
                <a:cs typeface="Roboto"/>
                <a:sym typeface="Roboto"/>
              </a:rPr>
              <a:t>Android Application Development</a:t>
            </a:r>
            <a:endParaRPr b="0" sz="4200">
              <a:solidFill>
                <a:srgbClr val="33B5E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" name="Google Shape;5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285279"/>
            <a:ext cx="4747800" cy="2291433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5"/>
          <p:cNvSpPr txBox="1"/>
          <p:nvPr>
            <p:ph idx="1" type="subTitle"/>
          </p:nvPr>
        </p:nvSpPr>
        <p:spPr>
          <a:xfrm>
            <a:off x="358650" y="2273686"/>
            <a:ext cx="8426700" cy="893400"/>
          </a:xfrm>
          <a:prstGeom prst="rect">
            <a:avLst/>
          </a:prstGeom>
          <a:solidFill>
            <a:srgbClr val="F3F3F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99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Lecture</a:t>
            </a:r>
            <a:r>
              <a:rPr lang="en" sz="3600">
                <a:solidFill>
                  <a:srgbClr val="6699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>
                <a:solidFill>
                  <a:srgbClr val="6699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1(A)</a:t>
            </a:r>
            <a:r>
              <a:rPr lang="en" sz="3600">
                <a:solidFill>
                  <a:srgbClr val="6699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</a:t>
            </a:r>
            <a:r>
              <a:rPr lang="en">
                <a:solidFill>
                  <a:srgbClr val="6699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Before Getting Started</a:t>
            </a:r>
            <a:endParaRPr>
              <a:solidFill>
                <a:srgbClr val="E6913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4" name="Google Shape;5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00" y="6038074"/>
            <a:ext cx="2502375" cy="7437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5"/>
          <p:cNvSpPr txBox="1"/>
          <p:nvPr/>
        </p:nvSpPr>
        <p:spPr>
          <a:xfrm>
            <a:off x="4351350" y="3261235"/>
            <a:ext cx="4087800" cy="25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1. </a:t>
            </a:r>
            <a:r>
              <a:rPr lang="en" sz="20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Introduction</a:t>
            </a:r>
            <a:r>
              <a:rPr lang="en" sz="20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to Mobile Platforms</a:t>
            </a:r>
            <a:endParaRPr sz="20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2. </a:t>
            </a:r>
            <a:r>
              <a:rPr lang="en" sz="20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Comparison</a:t>
            </a:r>
            <a:r>
              <a:rPr lang="en" sz="20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among Platforms</a:t>
            </a:r>
            <a:endParaRPr sz="20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3. </a:t>
            </a:r>
            <a:r>
              <a:rPr lang="en" sz="20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Advantages</a:t>
            </a:r>
            <a:r>
              <a:rPr lang="en" sz="20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of Android Platform</a:t>
            </a:r>
            <a:endParaRPr sz="20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4. Android </a:t>
            </a:r>
            <a:r>
              <a:rPr lang="en" sz="20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Ecosystem</a:t>
            </a:r>
            <a:endParaRPr sz="2000">
              <a:solidFill>
                <a:srgbClr val="CC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5. Mobile Apps </a:t>
            </a:r>
            <a:r>
              <a:rPr lang="en" sz="20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Trends</a:t>
            </a:r>
            <a:endParaRPr sz="2000">
              <a:solidFill>
                <a:srgbClr val="CC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6. </a:t>
            </a:r>
            <a:r>
              <a:rPr lang="en" sz="20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Resources</a:t>
            </a:r>
            <a:endParaRPr sz="2000">
              <a:solidFill>
                <a:srgbClr val="CC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128275" y="144357"/>
            <a:ext cx="7248600" cy="684300"/>
          </a:xfrm>
          <a:prstGeom prst="rect">
            <a:avLst/>
          </a:prstGeom>
          <a:solidFill>
            <a:srgbClr val="F3F3F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0099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Introduction to Mobile Platforms</a:t>
            </a:r>
            <a:endParaRPr b="0">
              <a:solidFill>
                <a:srgbClr val="0099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7" name="Google Shape;157;p24"/>
          <p:cNvSpPr txBox="1"/>
          <p:nvPr>
            <p:ph type="title"/>
          </p:nvPr>
        </p:nvSpPr>
        <p:spPr>
          <a:xfrm>
            <a:off x="6134335" y="331751"/>
            <a:ext cx="2824200" cy="567900"/>
          </a:xfrm>
          <a:prstGeom prst="rect">
            <a:avLst/>
          </a:prstGeom>
          <a:solidFill>
            <a:srgbClr val="D9D9D9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Tablets...</a:t>
            </a:r>
            <a:endParaRPr b="0" sz="28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189" y="1327724"/>
            <a:ext cx="2993807" cy="467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8996" y="904857"/>
            <a:ext cx="3908897" cy="30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7105" y="4067513"/>
            <a:ext cx="3951279" cy="266745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/>
          <p:cNvSpPr txBox="1"/>
          <p:nvPr/>
        </p:nvSpPr>
        <p:spPr>
          <a:xfrm>
            <a:off x="1272550" y="5942800"/>
            <a:ext cx="11466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highlight>
                  <a:srgbClr val="F3F3F3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Nexus 7</a:t>
            </a:r>
            <a:endParaRPr sz="2400">
              <a:solidFill>
                <a:srgbClr val="CC0000"/>
              </a:solidFill>
              <a:highlight>
                <a:srgbClr val="F3F3F3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2" name="Google Shape;162;p24"/>
          <p:cNvSpPr txBox="1"/>
          <p:nvPr/>
        </p:nvSpPr>
        <p:spPr>
          <a:xfrm>
            <a:off x="7434584" y="2181775"/>
            <a:ext cx="7554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highlight>
                  <a:srgbClr val="F3F3F3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iPad</a:t>
            </a:r>
            <a:endParaRPr sz="2400">
              <a:solidFill>
                <a:srgbClr val="CC0000"/>
              </a:solidFill>
              <a:highlight>
                <a:srgbClr val="F3F3F3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3" name="Google Shape;163;p24"/>
          <p:cNvSpPr txBox="1"/>
          <p:nvPr/>
        </p:nvSpPr>
        <p:spPr>
          <a:xfrm>
            <a:off x="7511009" y="5028642"/>
            <a:ext cx="13221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highlight>
                  <a:srgbClr val="F3F3F3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Playbook</a:t>
            </a:r>
            <a:endParaRPr sz="2400">
              <a:solidFill>
                <a:srgbClr val="CC0000"/>
              </a:solidFill>
              <a:highlight>
                <a:srgbClr val="F3F3F3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128275" y="144357"/>
            <a:ext cx="7248600" cy="684300"/>
          </a:xfrm>
          <a:prstGeom prst="rect">
            <a:avLst/>
          </a:prstGeom>
          <a:solidFill>
            <a:srgbClr val="F3F3F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0099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Introduction to Mobile Platforms</a:t>
            </a:r>
            <a:endParaRPr b="0">
              <a:solidFill>
                <a:srgbClr val="0099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9" name="Google Shape;169;p25"/>
          <p:cNvSpPr txBox="1"/>
          <p:nvPr>
            <p:ph type="title"/>
          </p:nvPr>
        </p:nvSpPr>
        <p:spPr>
          <a:xfrm>
            <a:off x="6969028" y="331750"/>
            <a:ext cx="1989600" cy="567900"/>
          </a:xfrm>
          <a:prstGeom prst="rect">
            <a:avLst/>
          </a:prstGeom>
          <a:solidFill>
            <a:srgbClr val="D9D9D9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Platforms...</a:t>
            </a:r>
            <a:endParaRPr b="0" sz="28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aphicFrame>
        <p:nvGraphicFramePr>
          <p:cNvPr id="170" name="Google Shape;170;p25"/>
          <p:cNvGraphicFramePr/>
          <p:nvPr/>
        </p:nvGraphicFramePr>
        <p:xfrm>
          <a:off x="166688" y="103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{40B1189D-17FA-4CEC-BA63-7219208442A2}</a:tableStyleId>
              </a:tblPr>
              <a:tblGrid>
                <a:gridCol w="1297575"/>
                <a:gridCol w="1613425"/>
                <a:gridCol w="5899625"/>
              </a:tblGrid>
              <a:tr h="414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EFEFE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Platform</a:t>
                      </a:r>
                      <a:endParaRPr sz="2200">
                        <a:solidFill>
                          <a:srgbClr val="EFEFEF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EFEFE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Language(s)</a:t>
                      </a:r>
                      <a:endParaRPr sz="2200">
                        <a:solidFill>
                          <a:srgbClr val="EFEFEF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EFEFE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Remarks</a:t>
                      </a:r>
                      <a:endParaRPr sz="2200">
                        <a:solidFill>
                          <a:srgbClr val="EFEFEF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14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Android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Java, C, C++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Open Source [OS based on Linux]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sng">
                          <a:solidFill>
                            <a:schemeClr val="hlink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  <a:hlinkClick r:id="rId3"/>
                        </a:rPr>
                        <a:t>http://developer.android.com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414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Bada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C, C++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Samsung's platform [OS running on Linux/RealTime OS]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sng">
                          <a:solidFill>
                            <a:schemeClr val="hlink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  <a:hlinkClick r:id="rId4"/>
                        </a:rPr>
                        <a:t>http://developer.bada.com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414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BlackBerry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C, C++, Java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 platform that provides a variety of development languages and runtimes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sng">
                          <a:solidFill>
                            <a:schemeClr val="hlink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  <a:hlinkClick r:id="rId5"/>
                        </a:rPr>
                        <a:t>http://developer.blackberry.com/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414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iOS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C, Objective-C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Requires Apple Developer account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sng">
                          <a:solidFill>
                            <a:schemeClr val="hlink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  <a:hlinkClick r:id="rId6"/>
                        </a:rPr>
                        <a:t>http://developer.apple.com/devcenter/ios/index.action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414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MeeGo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Qt, C++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Intel and Nokia giuded open source OS (Based on Linux)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sng">
                          <a:solidFill>
                            <a:schemeClr val="hlink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  <a:hlinkClick r:id="rId7"/>
                        </a:rPr>
                        <a:t>http://meego.com/developers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128275" y="144357"/>
            <a:ext cx="7248600" cy="684300"/>
          </a:xfrm>
          <a:prstGeom prst="rect">
            <a:avLst/>
          </a:prstGeom>
          <a:solidFill>
            <a:srgbClr val="F3F3F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0099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Introduction to Mobile Platforms</a:t>
            </a:r>
            <a:endParaRPr b="0">
              <a:solidFill>
                <a:srgbClr val="0099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6" name="Google Shape;176;p26"/>
          <p:cNvSpPr txBox="1"/>
          <p:nvPr>
            <p:ph type="title"/>
          </p:nvPr>
        </p:nvSpPr>
        <p:spPr>
          <a:xfrm>
            <a:off x="6969028" y="331750"/>
            <a:ext cx="1989600" cy="567900"/>
          </a:xfrm>
          <a:prstGeom prst="rect">
            <a:avLst/>
          </a:prstGeom>
          <a:solidFill>
            <a:srgbClr val="D9D9D9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Platforms...</a:t>
            </a:r>
            <a:endParaRPr b="0" sz="28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aphicFrame>
        <p:nvGraphicFramePr>
          <p:cNvPr id="177" name="Google Shape;177;p26"/>
          <p:cNvGraphicFramePr/>
          <p:nvPr/>
        </p:nvGraphicFramePr>
        <p:xfrm>
          <a:off x="166688" y="103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{40B1189D-17FA-4CEC-BA63-7219208442A2}</a:tableStyleId>
              </a:tblPr>
              <a:tblGrid>
                <a:gridCol w="1297575"/>
                <a:gridCol w="1613425"/>
                <a:gridCol w="5899625"/>
              </a:tblGrid>
              <a:tr h="414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EFEFE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Platform</a:t>
                      </a:r>
                      <a:endParaRPr sz="2200">
                        <a:solidFill>
                          <a:srgbClr val="EFEFEF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EFEFE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Language(s)</a:t>
                      </a:r>
                      <a:endParaRPr sz="2200">
                        <a:solidFill>
                          <a:srgbClr val="EFEFEF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EFEFE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Remarks</a:t>
                      </a:r>
                      <a:endParaRPr sz="2200">
                        <a:solidFill>
                          <a:srgbClr val="EFEFEF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14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Symbian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C, C++, Java, Qt, Web Apps, Others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OS built from the ground up for mobile device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sng">
                          <a:solidFill>
                            <a:schemeClr val="hlink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  <a:hlinkClick r:id="rId3"/>
                        </a:rPr>
                        <a:t>http://www.forum.nokia.com/symbian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414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webOS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HTML, CSS, Javascript, C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Supports widget style programming (base don Linux)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sng">
                          <a:solidFill>
                            <a:schemeClr val="hlink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  <a:hlinkClick r:id="rId4"/>
                        </a:rPr>
                        <a:t>http://developer.palm.com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414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Windows Mobile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C#, C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.NET CF or Windows Mobile API, most device ship with Java ME compatible JVM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sng">
                          <a:solidFill>
                            <a:schemeClr val="hlink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  <a:hlinkClick r:id="rId5"/>
                        </a:rPr>
                        <a:t>http://developer.windowsmobile.com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414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Windows Phone/ Windows 8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C#, VB.NET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Silverlight, XNA Framework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sng">
                          <a:solidFill>
                            <a:schemeClr val="hlink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  <a:hlinkClick r:id="rId6"/>
                        </a:rPr>
                        <a:t>http://create.msdn.com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178" name="Google Shape;178;p26"/>
          <p:cNvSpPr txBox="1"/>
          <p:nvPr/>
        </p:nvSpPr>
        <p:spPr>
          <a:xfrm>
            <a:off x="2922500" y="6324550"/>
            <a:ext cx="605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Trebuchet MS"/>
                <a:ea typeface="Trebuchet MS"/>
                <a:cs typeface="Trebuchet MS"/>
                <a:sym typeface="Trebuchet MS"/>
              </a:rPr>
              <a:t>Data Source: </a:t>
            </a:r>
            <a:r>
              <a:rPr b="1" lang="en" sz="18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7"/>
              </a:rPr>
              <a:t>Mobile Developer's Guide to the Galaxy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128275" y="144357"/>
            <a:ext cx="7248600" cy="684300"/>
          </a:xfrm>
          <a:prstGeom prst="rect">
            <a:avLst/>
          </a:prstGeom>
          <a:solidFill>
            <a:srgbClr val="F3F3F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0099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Introduction to Mobile Platforms</a:t>
            </a:r>
            <a:endParaRPr b="0">
              <a:solidFill>
                <a:srgbClr val="0099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4" name="Google Shape;184;p27"/>
          <p:cNvSpPr txBox="1"/>
          <p:nvPr>
            <p:ph type="title"/>
          </p:nvPr>
        </p:nvSpPr>
        <p:spPr>
          <a:xfrm>
            <a:off x="6969028" y="331750"/>
            <a:ext cx="1989600" cy="567900"/>
          </a:xfrm>
          <a:prstGeom prst="rect">
            <a:avLst/>
          </a:prstGeom>
          <a:solidFill>
            <a:srgbClr val="D9D9D9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Platforms...</a:t>
            </a:r>
            <a:endParaRPr b="0" sz="28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151" y="1050701"/>
            <a:ext cx="7425700" cy="541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>
            <p:ph type="title"/>
          </p:nvPr>
        </p:nvSpPr>
        <p:spPr>
          <a:xfrm>
            <a:off x="128275" y="144357"/>
            <a:ext cx="7248600" cy="684300"/>
          </a:xfrm>
          <a:prstGeom prst="rect">
            <a:avLst/>
          </a:prstGeom>
          <a:solidFill>
            <a:srgbClr val="F3F3F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0099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Why Android</a:t>
            </a:r>
            <a:endParaRPr b="0">
              <a:solidFill>
                <a:srgbClr val="0099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1" name="Google Shape;191;p28"/>
          <p:cNvSpPr txBox="1"/>
          <p:nvPr>
            <p:ph type="title"/>
          </p:nvPr>
        </p:nvSpPr>
        <p:spPr>
          <a:xfrm>
            <a:off x="4659100" y="331750"/>
            <a:ext cx="4299600" cy="567900"/>
          </a:xfrm>
          <a:prstGeom prst="rect">
            <a:avLst/>
          </a:prstGeom>
          <a:solidFill>
            <a:srgbClr val="D9D9D9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Fastest Growth</a:t>
            </a:r>
            <a:endParaRPr b="0" sz="28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92" name="Google Shape;1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213" y="1869075"/>
            <a:ext cx="7229475" cy="424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8"/>
          <p:cNvSpPr txBox="1"/>
          <p:nvPr/>
        </p:nvSpPr>
        <p:spPr>
          <a:xfrm>
            <a:off x="5733400" y="6254050"/>
            <a:ext cx="3225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Trebuchet MS"/>
                <a:ea typeface="Trebuchet MS"/>
                <a:cs typeface="Trebuchet MS"/>
                <a:sym typeface="Trebuchet MS"/>
              </a:rPr>
              <a:t>Data Source: </a:t>
            </a:r>
            <a:r>
              <a:rPr b="1" lang="en" sz="18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Developer Site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4" name="Google Shape;194;p28"/>
          <p:cNvSpPr txBox="1"/>
          <p:nvPr/>
        </p:nvSpPr>
        <p:spPr>
          <a:xfrm>
            <a:off x="152400" y="899650"/>
            <a:ext cx="8853000" cy="457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Every day </a:t>
            </a:r>
            <a:r>
              <a:rPr lang="en" sz="24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more than 1 million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new Android devices activated worldwide.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5" name="Google Shape;195;p28"/>
          <p:cNvSpPr txBox="1"/>
          <p:nvPr/>
        </p:nvSpPr>
        <p:spPr>
          <a:xfrm>
            <a:off x="381550" y="1648876"/>
            <a:ext cx="5112000" cy="3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[1] Android powers hundreds of </a:t>
            </a:r>
            <a:r>
              <a:rPr lang="en" sz="2000">
                <a:solidFill>
                  <a:srgbClr val="CC0000"/>
                </a:solidFill>
                <a:highlight>
                  <a:srgbClr val="F3F3F3"/>
                </a:highlight>
                <a:latin typeface="Roboto"/>
                <a:ea typeface="Roboto"/>
                <a:cs typeface="Roboto"/>
                <a:sym typeface="Roboto"/>
              </a:rPr>
              <a:t>millions of mobile devices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 in </a:t>
            </a:r>
            <a:r>
              <a:rPr lang="en" sz="2000">
                <a:solidFill>
                  <a:srgbClr val="CC0000"/>
                </a:solidFill>
                <a:highlight>
                  <a:srgbClr val="F3F3F3"/>
                </a:highlight>
                <a:latin typeface="Roboto"/>
                <a:ea typeface="Roboto"/>
                <a:cs typeface="Roboto"/>
                <a:sym typeface="Roboto"/>
              </a:rPr>
              <a:t>more than 190 countries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 around the world.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[2] It's the</a:t>
            </a:r>
            <a:r>
              <a:rPr lang="en" sz="2000">
                <a:highlight>
                  <a:srgbClr val="F3F3F3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000">
                <a:solidFill>
                  <a:srgbClr val="CC0000"/>
                </a:solidFill>
                <a:highlight>
                  <a:srgbClr val="F3F3F3"/>
                </a:highlight>
                <a:latin typeface="Roboto"/>
                <a:ea typeface="Roboto"/>
                <a:cs typeface="Roboto"/>
                <a:sym typeface="Roboto"/>
              </a:rPr>
              <a:t>largest installed base</a:t>
            </a:r>
            <a:endParaRPr sz="2000">
              <a:solidFill>
                <a:srgbClr val="CC0000"/>
              </a:solidFill>
              <a:highlight>
                <a:srgbClr val="F3F3F3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CC0000"/>
              </a:solidFill>
              <a:highlight>
                <a:srgbClr val="F3F3F3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CC0000"/>
                </a:solidFill>
                <a:highlight>
                  <a:srgbClr val="F3F3F3"/>
                </a:highlight>
                <a:latin typeface="Roboto"/>
                <a:ea typeface="Roboto"/>
                <a:cs typeface="Roboto"/>
                <a:sym typeface="Roboto"/>
              </a:rPr>
              <a:t>[3] Fastest Growth</a:t>
            </a:r>
            <a:endParaRPr sz="2000">
              <a:solidFill>
                <a:srgbClr val="CC0000"/>
              </a:solidFill>
              <a:highlight>
                <a:srgbClr val="F3F3F3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128275" y="144357"/>
            <a:ext cx="7074300" cy="684300"/>
          </a:xfrm>
          <a:prstGeom prst="rect">
            <a:avLst/>
          </a:prstGeom>
          <a:solidFill>
            <a:srgbClr val="F3F3F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rgbClr val="0099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এন্ড্রয়েড এপ্লিকেশন ডেভেলপমেন্ট</a:t>
            </a:r>
            <a:endParaRPr b="0" sz="3000">
              <a:solidFill>
                <a:srgbClr val="E6913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1" name="Google Shape;201;p29"/>
          <p:cNvSpPr txBox="1"/>
          <p:nvPr>
            <p:ph type="title"/>
          </p:nvPr>
        </p:nvSpPr>
        <p:spPr>
          <a:xfrm>
            <a:off x="6392550" y="331750"/>
            <a:ext cx="2566200" cy="567900"/>
          </a:xfrm>
          <a:prstGeom prst="rect">
            <a:avLst/>
          </a:prstGeom>
          <a:solidFill>
            <a:srgbClr val="D9D9D9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Why Android</a:t>
            </a:r>
            <a:endParaRPr b="0" sz="24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02" name="Google Shape;2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4513" y="1924050"/>
            <a:ext cx="7229475" cy="424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/>
          <p:nvPr/>
        </p:nvSpPr>
        <p:spPr>
          <a:xfrm>
            <a:off x="339125" y="1235950"/>
            <a:ext cx="2673600" cy="12714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প্রতিদিন </a:t>
            </a:r>
            <a:r>
              <a:rPr lang="en" sz="2000">
                <a:solidFill>
                  <a:srgbClr val="CC0000"/>
                </a:solidFill>
              </a:rPr>
              <a:t>১ মিলিয়নের বেশি</a:t>
            </a:r>
            <a:r>
              <a:rPr lang="en" sz="2000"/>
              <a:t> এন্ড্রয়েড ডিভাইস এক্টিভেটেড হয়</a:t>
            </a:r>
            <a:endParaRPr sz="2000"/>
          </a:p>
        </p:txBody>
      </p:sp>
      <p:sp>
        <p:nvSpPr>
          <p:cNvPr id="204" name="Google Shape;204;p29"/>
          <p:cNvSpPr/>
          <p:nvPr/>
        </p:nvSpPr>
        <p:spPr>
          <a:xfrm>
            <a:off x="3235200" y="1235950"/>
            <a:ext cx="3157200" cy="12714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সহজে এবং একই সাথে </a:t>
            </a:r>
            <a:r>
              <a:rPr lang="en" sz="2000">
                <a:solidFill>
                  <a:srgbClr val="CC0000"/>
                </a:solidFill>
              </a:rPr>
              <a:t>ফোন, ট্যাবলেট ও অন্যান্য ডিভাইসে</a:t>
            </a:r>
            <a:r>
              <a:rPr lang="en" sz="2000"/>
              <a:t>র জন্য এপস</a:t>
            </a:r>
            <a:endParaRPr sz="2000"/>
          </a:p>
        </p:txBody>
      </p:sp>
      <p:sp>
        <p:nvSpPr>
          <p:cNvPr id="205" name="Google Shape;205;p29"/>
          <p:cNvSpPr/>
          <p:nvPr/>
        </p:nvSpPr>
        <p:spPr>
          <a:xfrm>
            <a:off x="339125" y="2686050"/>
            <a:ext cx="2673600" cy="1271400"/>
          </a:xfrm>
          <a:prstGeom prst="rect">
            <a:avLst/>
          </a:prstGeom>
          <a:solidFill>
            <a:srgbClr val="D0E0E3"/>
          </a:solidFill>
          <a:ln cap="flat" cmpd="sng" w="19050">
            <a:solidFill>
              <a:srgbClr val="D0E0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প্রতি মাসে </a:t>
            </a:r>
            <a:r>
              <a:rPr lang="en" sz="2000">
                <a:solidFill>
                  <a:srgbClr val="CC0000"/>
                </a:solidFill>
              </a:rPr>
              <a:t>১.৫ বিলিয়নের বেশি</a:t>
            </a:r>
            <a:r>
              <a:rPr lang="en" sz="2000"/>
              <a:t> এপস ডাউনলোড</a:t>
            </a:r>
            <a:endParaRPr sz="2000"/>
          </a:p>
        </p:txBody>
      </p:sp>
      <p:sp>
        <p:nvSpPr>
          <p:cNvPr id="206" name="Google Shape;206;p29"/>
          <p:cNvSpPr/>
          <p:nvPr/>
        </p:nvSpPr>
        <p:spPr>
          <a:xfrm>
            <a:off x="3235200" y="2686050"/>
            <a:ext cx="2105400" cy="1271400"/>
          </a:xfrm>
          <a:prstGeom prst="rect">
            <a:avLst/>
          </a:prstGeom>
          <a:solidFill>
            <a:srgbClr val="EAD1DC"/>
          </a:solidFill>
          <a:ln cap="flat" cmpd="sng" w="19050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গুগল প্লে ছাড়াও </a:t>
            </a:r>
            <a:r>
              <a:rPr lang="en" sz="2000">
                <a:solidFill>
                  <a:srgbClr val="CC0000"/>
                </a:solidFill>
              </a:rPr>
              <a:t>বিভিন্ন এপ মার্কেট</a:t>
            </a:r>
            <a:endParaRPr sz="20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75" y="975575"/>
            <a:ext cx="6064350" cy="541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0"/>
          <p:cNvSpPr txBox="1"/>
          <p:nvPr>
            <p:ph type="title"/>
          </p:nvPr>
        </p:nvSpPr>
        <p:spPr>
          <a:xfrm>
            <a:off x="128275" y="144357"/>
            <a:ext cx="7248600" cy="684300"/>
          </a:xfrm>
          <a:prstGeom prst="rect">
            <a:avLst/>
          </a:prstGeom>
          <a:solidFill>
            <a:srgbClr val="F3F3F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0099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Why Android</a:t>
            </a:r>
            <a:endParaRPr b="0">
              <a:solidFill>
                <a:srgbClr val="0099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3" name="Google Shape;213;p30"/>
          <p:cNvSpPr txBox="1"/>
          <p:nvPr>
            <p:ph type="title"/>
          </p:nvPr>
        </p:nvSpPr>
        <p:spPr>
          <a:xfrm>
            <a:off x="4420301" y="331750"/>
            <a:ext cx="4538400" cy="567900"/>
          </a:xfrm>
          <a:prstGeom prst="rect">
            <a:avLst/>
          </a:prstGeom>
          <a:solidFill>
            <a:srgbClr val="D9D9D9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Largest Market Share</a:t>
            </a:r>
            <a:endParaRPr b="0" sz="28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4" name="Google Shape;214;p30"/>
          <p:cNvSpPr txBox="1"/>
          <p:nvPr/>
        </p:nvSpPr>
        <p:spPr>
          <a:xfrm>
            <a:off x="5548500" y="6385900"/>
            <a:ext cx="3595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Trebuchet MS"/>
                <a:ea typeface="Trebuchet MS"/>
                <a:cs typeface="Trebuchet MS"/>
                <a:sym typeface="Trebuchet MS"/>
              </a:rPr>
              <a:t>Data Source: </a:t>
            </a:r>
            <a:r>
              <a:rPr b="1" lang="en" sz="18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Neisen Newswire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5" name="Google Shape;215;p30"/>
          <p:cNvSpPr txBox="1"/>
          <p:nvPr/>
        </p:nvSpPr>
        <p:spPr>
          <a:xfrm>
            <a:off x="5548500" y="2250150"/>
            <a:ext cx="3227700" cy="2357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 Condensed"/>
                <a:ea typeface="Roboto Condensed"/>
                <a:cs typeface="Roboto Condensed"/>
                <a:sym typeface="Roboto Condensed"/>
              </a:rPr>
              <a:t>During 3 months (March 2013-May 2013), 53% of smartphone owners in the US had a handset that runs on the Android operating system</a:t>
            </a:r>
            <a:endParaRPr sz="2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/>
          <p:nvPr>
            <p:ph type="title"/>
          </p:nvPr>
        </p:nvSpPr>
        <p:spPr>
          <a:xfrm>
            <a:off x="128275" y="144357"/>
            <a:ext cx="7248600" cy="684300"/>
          </a:xfrm>
          <a:prstGeom prst="rect">
            <a:avLst/>
          </a:prstGeom>
          <a:solidFill>
            <a:srgbClr val="F3F3F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0099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Why Android</a:t>
            </a:r>
            <a:endParaRPr b="0">
              <a:solidFill>
                <a:srgbClr val="0099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1" name="Google Shape;221;p31"/>
          <p:cNvSpPr txBox="1"/>
          <p:nvPr>
            <p:ph type="title"/>
          </p:nvPr>
        </p:nvSpPr>
        <p:spPr>
          <a:xfrm>
            <a:off x="4668651" y="331750"/>
            <a:ext cx="4290000" cy="567900"/>
          </a:xfrm>
          <a:prstGeom prst="rect">
            <a:avLst/>
          </a:prstGeom>
          <a:solidFill>
            <a:srgbClr val="D9D9D9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Complete Ecosystem</a:t>
            </a:r>
            <a:endParaRPr b="0" sz="28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2" name="Google Shape;222;p31"/>
          <p:cNvSpPr txBox="1"/>
          <p:nvPr/>
        </p:nvSpPr>
        <p:spPr>
          <a:xfrm>
            <a:off x="128275" y="823450"/>
            <a:ext cx="48270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Open Handset Alliance Nov, 2007</a:t>
            </a:r>
            <a:endParaRPr sz="2400">
              <a:solidFill>
                <a:srgbClr val="CC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3" name="Google Shape;223;p31"/>
          <p:cNvSpPr txBox="1"/>
          <p:nvPr/>
        </p:nvSpPr>
        <p:spPr>
          <a:xfrm>
            <a:off x="204700" y="1391350"/>
            <a:ext cx="6345600" cy="567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Manufacturers:</a:t>
            </a:r>
            <a:r>
              <a:rPr lang="en" sz="2400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Designing and Marketing Handsets</a:t>
            </a:r>
            <a:endParaRPr sz="2400">
              <a:solidFill>
                <a:srgbClr val="1155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24" name="Google Shape;22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675" y="2005001"/>
            <a:ext cx="5758975" cy="1636638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1"/>
          <p:cNvSpPr txBox="1"/>
          <p:nvPr/>
        </p:nvSpPr>
        <p:spPr>
          <a:xfrm>
            <a:off x="204713" y="3787013"/>
            <a:ext cx="3680700" cy="567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Developers:</a:t>
            </a:r>
            <a:r>
              <a:rPr lang="en" sz="2400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Developing Apps</a:t>
            </a:r>
            <a:endParaRPr sz="2400">
              <a:solidFill>
                <a:srgbClr val="1155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26" name="Google Shape;22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263" y="4300400"/>
            <a:ext cx="3555575" cy="1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1"/>
          <p:cNvSpPr txBox="1"/>
          <p:nvPr/>
        </p:nvSpPr>
        <p:spPr>
          <a:xfrm>
            <a:off x="6362750" y="3145050"/>
            <a:ext cx="2352900" cy="567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Mobile Operators</a:t>
            </a:r>
            <a:endParaRPr sz="2400">
              <a:solidFill>
                <a:srgbClr val="1155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28" name="Google Shape;22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9075" y="3753551"/>
            <a:ext cx="4006850" cy="93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1"/>
          <p:cNvSpPr txBox="1"/>
          <p:nvPr/>
        </p:nvSpPr>
        <p:spPr>
          <a:xfrm>
            <a:off x="4911650" y="4619625"/>
            <a:ext cx="3804000" cy="567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App Stores:</a:t>
            </a:r>
            <a:r>
              <a:rPr lang="en" sz="2400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Distributing Apps</a:t>
            </a:r>
            <a:endParaRPr sz="2400">
              <a:solidFill>
                <a:srgbClr val="1155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30" name="Google Shape;23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3775" y="5187525"/>
            <a:ext cx="4141875" cy="127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/>
          <p:nvPr>
            <p:ph type="title"/>
          </p:nvPr>
        </p:nvSpPr>
        <p:spPr>
          <a:xfrm>
            <a:off x="128275" y="144357"/>
            <a:ext cx="7248600" cy="684300"/>
          </a:xfrm>
          <a:prstGeom prst="rect">
            <a:avLst/>
          </a:prstGeom>
          <a:solidFill>
            <a:srgbClr val="F3F3F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0099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Why Android</a:t>
            </a:r>
            <a:endParaRPr b="0">
              <a:solidFill>
                <a:srgbClr val="0099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36" name="Google Shape;236;p32"/>
          <p:cNvSpPr txBox="1"/>
          <p:nvPr>
            <p:ph type="title"/>
          </p:nvPr>
        </p:nvSpPr>
        <p:spPr>
          <a:xfrm>
            <a:off x="4668651" y="331750"/>
            <a:ext cx="4290000" cy="567900"/>
          </a:xfrm>
          <a:prstGeom prst="rect">
            <a:avLst/>
          </a:prstGeom>
          <a:solidFill>
            <a:srgbClr val="D9D9D9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Wide Rage of Device Support</a:t>
            </a:r>
            <a:endParaRPr b="0" sz="28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37" name="Google Shape;237;p32"/>
          <p:cNvSpPr txBox="1"/>
          <p:nvPr/>
        </p:nvSpPr>
        <p:spPr>
          <a:xfrm>
            <a:off x="128275" y="823450"/>
            <a:ext cx="87528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Easily optimize a single binary for phones, tablets, and other devices.</a:t>
            </a:r>
            <a:endParaRPr sz="2400">
              <a:solidFill>
                <a:srgbClr val="CC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38" name="Google Shape;2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3575" y="1391350"/>
            <a:ext cx="2054700" cy="382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525" y="1391350"/>
            <a:ext cx="5905500" cy="3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5850" y="3647025"/>
            <a:ext cx="4212425" cy="30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2"/>
          <p:cNvSpPr txBox="1"/>
          <p:nvPr/>
        </p:nvSpPr>
        <p:spPr>
          <a:xfrm>
            <a:off x="536950" y="4937725"/>
            <a:ext cx="3000000" cy="14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[1] Smartphones</a:t>
            </a:r>
            <a:endParaRPr sz="2800">
              <a:solidFill>
                <a:srgbClr val="1155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[2] Tablets</a:t>
            </a:r>
            <a:endParaRPr sz="2800">
              <a:solidFill>
                <a:srgbClr val="CC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8761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[3] Television</a:t>
            </a:r>
            <a:endParaRPr sz="2800">
              <a:solidFill>
                <a:srgbClr val="38761D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 txBox="1"/>
          <p:nvPr>
            <p:ph type="title"/>
          </p:nvPr>
        </p:nvSpPr>
        <p:spPr>
          <a:xfrm>
            <a:off x="128275" y="144357"/>
            <a:ext cx="7248600" cy="684300"/>
          </a:xfrm>
          <a:prstGeom prst="rect">
            <a:avLst/>
          </a:prstGeom>
          <a:solidFill>
            <a:srgbClr val="F3F3F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0099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Why Android</a:t>
            </a:r>
            <a:endParaRPr b="0">
              <a:solidFill>
                <a:srgbClr val="0099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7" name="Google Shape;247;p33"/>
          <p:cNvSpPr txBox="1"/>
          <p:nvPr>
            <p:ph type="title"/>
          </p:nvPr>
        </p:nvSpPr>
        <p:spPr>
          <a:xfrm>
            <a:off x="3723050" y="331750"/>
            <a:ext cx="5235600" cy="567900"/>
          </a:xfrm>
          <a:prstGeom prst="rect">
            <a:avLst/>
          </a:prstGeom>
          <a:solidFill>
            <a:srgbClr val="D9D9D9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Open Marketplace for Distribution</a:t>
            </a:r>
            <a:endParaRPr b="0" sz="28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8" name="Google Shape;248;p33"/>
          <p:cNvSpPr txBox="1"/>
          <p:nvPr/>
        </p:nvSpPr>
        <p:spPr>
          <a:xfrm>
            <a:off x="305400" y="828650"/>
            <a:ext cx="85332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C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49" name="Google Shape;2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77" y="1683838"/>
            <a:ext cx="2281600" cy="458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7976" y="1754375"/>
            <a:ext cx="6370675" cy="42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3"/>
          <p:cNvSpPr txBox="1"/>
          <p:nvPr/>
        </p:nvSpPr>
        <p:spPr>
          <a:xfrm>
            <a:off x="3063463" y="1119250"/>
            <a:ext cx="5381100" cy="5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1.5 billion downloads a month and growing</a:t>
            </a:r>
            <a:endParaRPr sz="2400">
              <a:solidFill>
                <a:srgbClr val="CC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idx="1" type="body"/>
          </p:nvPr>
        </p:nvSpPr>
        <p:spPr>
          <a:xfrm>
            <a:off x="835425" y="1116675"/>
            <a:ext cx="8123100" cy="5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CC0000"/>
                </a:solidFill>
                <a:highlight>
                  <a:srgbClr val="EFEFE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April 3</a:t>
            </a:r>
            <a:r>
              <a:rPr lang="en" sz="2400">
                <a:highlight>
                  <a:srgbClr val="EFEFE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, 2013: </a:t>
            </a:r>
            <a:r>
              <a:rPr lang="en" sz="2400">
                <a:solidFill>
                  <a:srgbClr val="CC0000"/>
                </a:solidFill>
                <a:highlight>
                  <a:srgbClr val="EFEFE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40th anniversary</a:t>
            </a:r>
            <a:r>
              <a:rPr lang="en" sz="2400">
                <a:highlight>
                  <a:srgbClr val="EFEFE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 of </a:t>
            </a:r>
            <a:r>
              <a:rPr lang="en" sz="2400">
                <a:solidFill>
                  <a:srgbClr val="CC0000"/>
                </a:solidFill>
                <a:highlight>
                  <a:srgbClr val="EFEFE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first</a:t>
            </a:r>
            <a:r>
              <a:rPr lang="en" sz="2400">
                <a:highlight>
                  <a:srgbClr val="EFEFE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 cell phone call ever made</a:t>
            </a:r>
            <a:r>
              <a:rPr lang="en" sz="2400">
                <a:highlight>
                  <a:srgbClr val="EFEFEF"/>
                </a:highlight>
              </a:rPr>
              <a:t> </a:t>
            </a:r>
            <a:endParaRPr sz="2400">
              <a:highlight>
                <a:srgbClr val="EFEFEF"/>
              </a:highlight>
            </a:endParaRPr>
          </a:p>
        </p:txBody>
      </p:sp>
      <p:sp>
        <p:nvSpPr>
          <p:cNvPr id="61" name="Google Shape;61;p16"/>
          <p:cNvSpPr txBox="1"/>
          <p:nvPr>
            <p:ph type="title"/>
          </p:nvPr>
        </p:nvSpPr>
        <p:spPr>
          <a:xfrm>
            <a:off x="128275" y="144357"/>
            <a:ext cx="7248600" cy="684300"/>
          </a:xfrm>
          <a:prstGeom prst="rect">
            <a:avLst/>
          </a:prstGeom>
          <a:solidFill>
            <a:srgbClr val="F3F3F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0099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Introduction to Mobile Platforms</a:t>
            </a:r>
            <a:endParaRPr b="0">
              <a:solidFill>
                <a:srgbClr val="0099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2" name="Google Shape;62;p16"/>
          <p:cNvSpPr txBox="1"/>
          <p:nvPr>
            <p:ph type="title"/>
          </p:nvPr>
        </p:nvSpPr>
        <p:spPr>
          <a:xfrm>
            <a:off x="6134335" y="331751"/>
            <a:ext cx="2824200" cy="567900"/>
          </a:xfrm>
          <a:prstGeom prst="rect">
            <a:avLst/>
          </a:prstGeom>
          <a:solidFill>
            <a:srgbClr val="D9D9D9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 Brief History [1]</a:t>
            </a:r>
            <a:endParaRPr b="0" sz="28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3" name="Google Shape;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9016" y="2734093"/>
            <a:ext cx="2848669" cy="2712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8724" y="2639583"/>
            <a:ext cx="2803375" cy="2832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275" y="1971408"/>
            <a:ext cx="3014823" cy="346944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6"/>
          <p:cNvSpPr txBox="1"/>
          <p:nvPr/>
        </p:nvSpPr>
        <p:spPr>
          <a:xfrm>
            <a:off x="969550" y="5446677"/>
            <a:ext cx="872700" cy="557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1973</a:t>
            </a:r>
            <a:endParaRPr b="1" sz="2400">
              <a:solidFill>
                <a:srgbClr val="CC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7" name="Google Shape;67;p16"/>
          <p:cNvSpPr txBox="1"/>
          <p:nvPr/>
        </p:nvSpPr>
        <p:spPr>
          <a:xfrm>
            <a:off x="5120875" y="5446677"/>
            <a:ext cx="872700" cy="557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1983</a:t>
            </a:r>
            <a:endParaRPr b="1" sz="2400">
              <a:solidFill>
                <a:srgbClr val="CC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8" name="Google Shape;68;p16"/>
          <p:cNvSpPr txBox="1"/>
          <p:nvPr/>
        </p:nvSpPr>
        <p:spPr>
          <a:xfrm>
            <a:off x="8085835" y="5446677"/>
            <a:ext cx="872700" cy="557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1989</a:t>
            </a:r>
            <a:endParaRPr b="1" sz="2400">
              <a:solidFill>
                <a:srgbClr val="CC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4"/>
          <p:cNvSpPr txBox="1"/>
          <p:nvPr>
            <p:ph type="title"/>
          </p:nvPr>
        </p:nvSpPr>
        <p:spPr>
          <a:xfrm>
            <a:off x="128275" y="144357"/>
            <a:ext cx="7248600" cy="684300"/>
          </a:xfrm>
          <a:prstGeom prst="rect">
            <a:avLst/>
          </a:prstGeom>
          <a:solidFill>
            <a:srgbClr val="F3F3F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0099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Why Android</a:t>
            </a:r>
            <a:endParaRPr b="0">
              <a:solidFill>
                <a:srgbClr val="0099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57" name="Google Shape;257;p34"/>
          <p:cNvSpPr txBox="1"/>
          <p:nvPr>
            <p:ph type="title"/>
          </p:nvPr>
        </p:nvSpPr>
        <p:spPr>
          <a:xfrm>
            <a:off x="5490075" y="331750"/>
            <a:ext cx="3468600" cy="567900"/>
          </a:xfrm>
          <a:prstGeom prst="rect">
            <a:avLst/>
          </a:prstGeom>
          <a:solidFill>
            <a:srgbClr val="D9D9D9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Technical Advantages</a:t>
            </a:r>
            <a:endParaRPr b="0" sz="28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58" name="Google Shape;258;p34"/>
          <p:cNvSpPr txBox="1"/>
          <p:nvPr/>
        </p:nvSpPr>
        <p:spPr>
          <a:xfrm>
            <a:off x="305400" y="828650"/>
            <a:ext cx="85332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C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59" name="Google Shape;259;p34"/>
          <p:cNvSpPr txBox="1"/>
          <p:nvPr/>
        </p:nvSpPr>
        <p:spPr>
          <a:xfrm>
            <a:off x="537000" y="1533275"/>
            <a:ext cx="8070000" cy="40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1. </a:t>
            </a:r>
            <a:r>
              <a:rPr lang="en" sz="2400">
                <a:solidFill>
                  <a:srgbClr val="CC0000"/>
                </a:solidFill>
                <a:highlight>
                  <a:srgbClr val="F3F3F3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Java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Programming Language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2. </a:t>
            </a:r>
            <a:r>
              <a:rPr lang="en" sz="2400">
                <a:solidFill>
                  <a:srgbClr val="CC0000"/>
                </a:solidFill>
                <a:highlight>
                  <a:srgbClr val="F3F3F3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Open Source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Platform with </a:t>
            </a:r>
            <a:r>
              <a:rPr lang="en" sz="2400">
                <a:solidFill>
                  <a:srgbClr val="CC0000"/>
                </a:solidFill>
                <a:highlight>
                  <a:srgbClr val="F3F3F3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less Proprietary Restrictions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and </a:t>
            </a:r>
            <a:r>
              <a:rPr lang="en" sz="2400">
                <a:solidFill>
                  <a:srgbClr val="CC0000"/>
                </a:solidFill>
                <a:highlight>
                  <a:srgbClr val="F3F3F3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more Opportunities of Innovation</a:t>
            </a:r>
            <a:endParaRPr sz="2400">
              <a:solidFill>
                <a:srgbClr val="CC0000"/>
              </a:solidFill>
              <a:highlight>
                <a:srgbClr val="F3F3F3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3. Development Environment Support in </a:t>
            </a:r>
            <a:r>
              <a:rPr lang="en" sz="2400">
                <a:solidFill>
                  <a:srgbClr val="CC0000"/>
                </a:solidFill>
                <a:highlight>
                  <a:srgbClr val="F3F3F3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Windows, Mac OSX and Linux</a:t>
            </a:r>
            <a:endParaRPr sz="2400">
              <a:solidFill>
                <a:srgbClr val="CC0000"/>
              </a:solidFill>
              <a:highlight>
                <a:srgbClr val="F3F3F3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4. </a:t>
            </a:r>
            <a:r>
              <a:rPr lang="en" sz="2400">
                <a:solidFill>
                  <a:srgbClr val="CC0000"/>
                </a:solidFill>
                <a:highlight>
                  <a:srgbClr val="F3F3F3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No need to pay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to start development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5. </a:t>
            </a:r>
            <a:r>
              <a:rPr lang="en" sz="2400">
                <a:solidFill>
                  <a:srgbClr val="CC0000"/>
                </a:solidFill>
                <a:highlight>
                  <a:srgbClr val="F3F3F3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Low barrier to Marke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t (No app approval procedure and Low fee)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6. </a:t>
            </a:r>
            <a:r>
              <a:rPr lang="en" sz="2400">
                <a:solidFill>
                  <a:srgbClr val="CC0000"/>
                </a:solidFill>
                <a:highlight>
                  <a:srgbClr val="F3F3F3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Rich and Easy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to Integrate Feature Set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7. </a:t>
            </a:r>
            <a:r>
              <a:rPr lang="en" sz="2400">
                <a:solidFill>
                  <a:srgbClr val="CC0000"/>
                </a:solidFill>
                <a:highlight>
                  <a:srgbClr val="F3F3F3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Easy and Cost-effective Prototyping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for Research and Business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5"/>
          <p:cNvSpPr txBox="1"/>
          <p:nvPr/>
        </p:nvSpPr>
        <p:spPr>
          <a:xfrm>
            <a:off x="2950400" y="1560388"/>
            <a:ext cx="33207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http://play.google.com</a:t>
            </a:r>
            <a:endParaRPr sz="2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65" name="Google Shape;26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575" y="1539650"/>
            <a:ext cx="245745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625" y="2214713"/>
            <a:ext cx="7387792" cy="450041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5"/>
          <p:cNvSpPr txBox="1"/>
          <p:nvPr>
            <p:ph idx="4294967295" type="title"/>
          </p:nvPr>
        </p:nvSpPr>
        <p:spPr>
          <a:xfrm>
            <a:off x="52075" y="144357"/>
            <a:ext cx="7248600" cy="684300"/>
          </a:xfrm>
          <a:prstGeom prst="rect">
            <a:avLst/>
          </a:prstGeom>
          <a:solidFill>
            <a:srgbClr val="F3F3F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0099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Why Android</a:t>
            </a:r>
            <a:endParaRPr b="0" sz="3600">
              <a:solidFill>
                <a:srgbClr val="0099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"/>
          <p:cNvSpPr txBox="1"/>
          <p:nvPr/>
        </p:nvSpPr>
        <p:spPr>
          <a:xfrm>
            <a:off x="428625" y="1107413"/>
            <a:ext cx="8040300" cy="9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Amazon Appstore:</a:t>
            </a:r>
            <a:r>
              <a:rPr lang="en" sz="200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8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http://www.amazon.com/mobile-apps/b/ref=topnav_storetab_mas?ie=UTF8&amp;node=2350149011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73" name="Google Shape;27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038" y="2243513"/>
            <a:ext cx="7229475" cy="40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6"/>
          <p:cNvSpPr txBox="1"/>
          <p:nvPr>
            <p:ph idx="4294967295" type="title"/>
          </p:nvPr>
        </p:nvSpPr>
        <p:spPr>
          <a:xfrm>
            <a:off x="128275" y="144357"/>
            <a:ext cx="7248600" cy="684300"/>
          </a:xfrm>
          <a:prstGeom prst="rect">
            <a:avLst/>
          </a:prstGeom>
          <a:solidFill>
            <a:srgbClr val="F3F3F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0099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Why Android</a:t>
            </a:r>
            <a:endParaRPr b="0" sz="3600">
              <a:solidFill>
                <a:srgbClr val="0099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7"/>
          <p:cNvSpPr txBox="1"/>
          <p:nvPr/>
        </p:nvSpPr>
        <p:spPr>
          <a:xfrm>
            <a:off x="428625" y="1107413"/>
            <a:ext cx="80403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Cisco Enterprise Market</a:t>
            </a:r>
            <a:r>
              <a:rPr b="1" lang="en" sz="2000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</a:t>
            </a:r>
            <a:r>
              <a:rPr lang="en" sz="20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https://marketplace.cisco.com/</a:t>
            </a:r>
            <a:br>
              <a:rPr b="1" lang="en" sz="2000">
                <a:solidFill>
                  <a:srgbClr val="1155CC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80" name="Google Shape;28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9838" y="1595438"/>
            <a:ext cx="6156069" cy="501321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7"/>
          <p:cNvSpPr txBox="1"/>
          <p:nvPr>
            <p:ph idx="4294967295" type="title"/>
          </p:nvPr>
        </p:nvSpPr>
        <p:spPr>
          <a:xfrm>
            <a:off x="52075" y="220557"/>
            <a:ext cx="7248600" cy="684300"/>
          </a:xfrm>
          <a:prstGeom prst="rect">
            <a:avLst/>
          </a:prstGeom>
          <a:solidFill>
            <a:srgbClr val="F3F3F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0099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Why Android</a:t>
            </a:r>
            <a:endParaRPr b="0" sz="3600">
              <a:solidFill>
                <a:srgbClr val="0099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8"/>
          <p:cNvSpPr txBox="1"/>
          <p:nvPr/>
        </p:nvSpPr>
        <p:spPr>
          <a:xfrm>
            <a:off x="551850" y="366013"/>
            <a:ext cx="80403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Google Play: </a:t>
            </a:r>
            <a:r>
              <a:rPr lang="en" sz="20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Some Awesome Features</a:t>
            </a:r>
            <a:endParaRPr sz="1800">
              <a:solidFill>
                <a:srgbClr val="CC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87" name="Google Shape;28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988" y="894388"/>
            <a:ext cx="7820025" cy="570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/>
          <p:nvPr/>
        </p:nvSpPr>
        <p:spPr>
          <a:xfrm>
            <a:off x="357325" y="294713"/>
            <a:ext cx="80403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Google Play: </a:t>
            </a:r>
            <a:r>
              <a:rPr lang="en" sz="20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Some Awesome Features</a:t>
            </a:r>
            <a:endParaRPr sz="1800">
              <a:solidFill>
                <a:srgbClr val="CC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93" name="Google Shape;29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4291"/>
            <a:ext cx="9144000" cy="4309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0"/>
          <p:cNvSpPr txBox="1"/>
          <p:nvPr/>
        </p:nvSpPr>
        <p:spPr>
          <a:xfrm>
            <a:off x="214750" y="304538"/>
            <a:ext cx="80403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Google Play: </a:t>
            </a:r>
            <a:r>
              <a:rPr lang="en" sz="20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Some Awesome Features</a:t>
            </a:r>
            <a:endParaRPr sz="1800">
              <a:solidFill>
                <a:srgbClr val="CC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99" name="Google Shape;29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88" y="881150"/>
            <a:ext cx="8839826" cy="549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1"/>
          <p:cNvSpPr txBox="1"/>
          <p:nvPr/>
        </p:nvSpPr>
        <p:spPr>
          <a:xfrm>
            <a:off x="357325" y="679688"/>
            <a:ext cx="8040300" cy="16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Google Play: </a:t>
            </a:r>
            <a:r>
              <a:rPr b="1" lang="en" sz="20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Monetization $ $ $ $ $ $</a:t>
            </a:r>
            <a:endParaRPr b="1" sz="2000">
              <a:solidFill>
                <a:srgbClr val="CC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C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lang="en" sz="18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Paid Apps</a:t>
            </a:r>
            <a:endParaRPr sz="1800">
              <a:solidFill>
                <a:srgbClr val="CC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lang="en" sz="18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In-App Billing</a:t>
            </a:r>
            <a:endParaRPr sz="1800">
              <a:solidFill>
                <a:srgbClr val="CC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Condensed"/>
              <a:buChar char="●"/>
            </a:pPr>
            <a:r>
              <a:rPr lang="en" sz="18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Free Apps with Advertisements</a:t>
            </a:r>
            <a:endParaRPr sz="1800">
              <a:solidFill>
                <a:srgbClr val="CC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05" name="Google Shape;30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63" y="2700338"/>
            <a:ext cx="8753475" cy="31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2"/>
          <p:cNvSpPr txBox="1"/>
          <p:nvPr/>
        </p:nvSpPr>
        <p:spPr>
          <a:xfrm>
            <a:off x="-18697" y="247603"/>
            <a:ext cx="8622300" cy="725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F9CB9C"/>
                </a:solidFill>
              </a:rPr>
              <a:t>Application Trends</a:t>
            </a:r>
            <a:endParaRPr b="1" sz="3600">
              <a:solidFill>
                <a:srgbClr val="F9CB9C"/>
              </a:solidFill>
            </a:endParaRPr>
          </a:p>
        </p:txBody>
      </p:sp>
      <p:sp>
        <p:nvSpPr>
          <p:cNvPr id="311" name="Google Shape;311;p42"/>
          <p:cNvSpPr txBox="1"/>
          <p:nvPr/>
        </p:nvSpPr>
        <p:spPr>
          <a:xfrm>
            <a:off x="242400" y="110617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155CC"/>
                </a:solidFill>
                <a:latin typeface="Trebuchet MS"/>
                <a:ea typeface="Trebuchet MS"/>
                <a:cs typeface="Trebuchet MS"/>
                <a:sym typeface="Trebuchet MS"/>
              </a:rPr>
              <a:t>Games</a:t>
            </a:r>
            <a:endParaRPr sz="2400">
              <a:solidFill>
                <a:srgbClr val="1155C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12" name="Google Shape;31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625" y="1710725"/>
            <a:ext cx="2628900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2"/>
          <p:cNvSpPr txBox="1"/>
          <p:nvPr/>
        </p:nvSpPr>
        <p:spPr>
          <a:xfrm>
            <a:off x="235625" y="4434875"/>
            <a:ext cx="22920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Download Count: </a:t>
            </a:r>
            <a:r>
              <a:rPr b="1" lang="en" sz="1800">
                <a:latin typeface="Trebuchet MS"/>
                <a:ea typeface="Trebuchet MS"/>
                <a:cs typeface="Trebuchet MS"/>
                <a:sym typeface="Trebuchet MS"/>
              </a:rPr>
              <a:t>50,000-1,00,000</a:t>
            </a:r>
            <a:endParaRPr b="1"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14" name="Google Shape;31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4525" y="1106175"/>
            <a:ext cx="2695575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2"/>
          <p:cNvSpPr txBox="1"/>
          <p:nvPr/>
        </p:nvSpPr>
        <p:spPr>
          <a:xfrm>
            <a:off x="2864525" y="3696975"/>
            <a:ext cx="26142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Download Count: </a:t>
            </a:r>
            <a:r>
              <a:rPr b="1" lang="en" sz="1800">
                <a:latin typeface="Trebuchet MS"/>
                <a:ea typeface="Trebuchet MS"/>
                <a:cs typeface="Trebuchet MS"/>
                <a:sym typeface="Trebuchet MS"/>
              </a:rPr>
              <a:t>1,000,000-5,000,000</a:t>
            </a:r>
            <a:endParaRPr b="1"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16" name="Google Shape;31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0100" y="1563375"/>
            <a:ext cx="2705100" cy="2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2"/>
          <p:cNvSpPr txBox="1"/>
          <p:nvPr/>
        </p:nvSpPr>
        <p:spPr>
          <a:xfrm>
            <a:off x="5631125" y="4282475"/>
            <a:ext cx="26142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Download Count: </a:t>
            </a:r>
            <a:r>
              <a:rPr b="1" lang="en" sz="1800">
                <a:latin typeface="Trebuchet MS"/>
                <a:ea typeface="Trebuchet MS"/>
                <a:cs typeface="Trebuchet MS"/>
                <a:sym typeface="Trebuchet MS"/>
              </a:rPr>
              <a:t>1,000,000-5,000,000</a:t>
            </a:r>
            <a:endParaRPr b="1"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18" name="Google Shape;318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23213" y="4612738"/>
            <a:ext cx="25622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2"/>
          <p:cNvSpPr txBox="1"/>
          <p:nvPr/>
        </p:nvSpPr>
        <p:spPr>
          <a:xfrm>
            <a:off x="5326325" y="5958875"/>
            <a:ext cx="26142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Download Count: </a:t>
            </a:r>
            <a:r>
              <a:rPr b="1" lang="en" sz="1800">
                <a:latin typeface="Trebuchet MS"/>
                <a:ea typeface="Trebuchet MS"/>
                <a:cs typeface="Trebuchet MS"/>
                <a:sym typeface="Trebuchet MS"/>
              </a:rPr>
              <a:t>1,000,000-5,000,000</a:t>
            </a:r>
            <a:endParaRPr b="1"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3"/>
          <p:cNvSpPr txBox="1"/>
          <p:nvPr/>
        </p:nvSpPr>
        <p:spPr>
          <a:xfrm>
            <a:off x="-18697" y="247603"/>
            <a:ext cx="8622300" cy="725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F9CB9C"/>
                </a:solidFill>
              </a:rPr>
              <a:t>Application Trends</a:t>
            </a:r>
            <a:endParaRPr b="1" sz="3600">
              <a:solidFill>
                <a:srgbClr val="F9CB9C"/>
              </a:solidFill>
            </a:endParaRPr>
          </a:p>
        </p:txBody>
      </p:sp>
      <p:sp>
        <p:nvSpPr>
          <p:cNvPr id="325" name="Google Shape;325;p43"/>
          <p:cNvSpPr txBox="1"/>
          <p:nvPr/>
        </p:nvSpPr>
        <p:spPr>
          <a:xfrm>
            <a:off x="7299875" y="6291875"/>
            <a:ext cx="1693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From: </a:t>
            </a:r>
            <a:r>
              <a:rPr b="1" lang="en" sz="18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Gartner</a:t>
            </a:r>
            <a:endParaRPr b="1" sz="18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6" name="Google Shape;326;p43"/>
          <p:cNvSpPr txBox="1"/>
          <p:nvPr/>
        </p:nvSpPr>
        <p:spPr>
          <a:xfrm>
            <a:off x="165675" y="106017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155CC"/>
                </a:solidFill>
                <a:latin typeface="Trebuchet MS"/>
                <a:ea typeface="Trebuchet MS"/>
                <a:cs typeface="Trebuchet MS"/>
                <a:sym typeface="Trebuchet MS"/>
              </a:rPr>
              <a:t>Location Based Services</a:t>
            </a:r>
            <a:endParaRPr sz="2400">
              <a:solidFill>
                <a:srgbClr val="1155C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27" name="Google Shape;32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138" y="1670775"/>
            <a:ext cx="2943225" cy="484822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3"/>
          <p:cNvSpPr txBox="1"/>
          <p:nvPr/>
        </p:nvSpPr>
        <p:spPr>
          <a:xfrm>
            <a:off x="3642275" y="4883375"/>
            <a:ext cx="5238000" cy="15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Gartner expects the total user base of location based services to reach 1.4 Billion by 2014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Will be more intelligent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Will be more context-aware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29" name="Google Shape;32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3275" y="1130525"/>
            <a:ext cx="2466975" cy="37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5705" y="3698650"/>
            <a:ext cx="4718531" cy="235617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/>
          <p:nvPr>
            <p:ph type="title"/>
          </p:nvPr>
        </p:nvSpPr>
        <p:spPr>
          <a:xfrm>
            <a:off x="128275" y="144357"/>
            <a:ext cx="7248600" cy="684300"/>
          </a:xfrm>
          <a:prstGeom prst="rect">
            <a:avLst/>
          </a:prstGeom>
          <a:solidFill>
            <a:srgbClr val="F3F3F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0099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Introduction to Mobile Platforms</a:t>
            </a:r>
            <a:endParaRPr b="0">
              <a:solidFill>
                <a:srgbClr val="0099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5" name="Google Shape;75;p17"/>
          <p:cNvSpPr txBox="1"/>
          <p:nvPr>
            <p:ph type="title"/>
          </p:nvPr>
        </p:nvSpPr>
        <p:spPr>
          <a:xfrm>
            <a:off x="6134335" y="331751"/>
            <a:ext cx="2824200" cy="567900"/>
          </a:xfrm>
          <a:prstGeom prst="rect">
            <a:avLst/>
          </a:prstGeom>
          <a:solidFill>
            <a:srgbClr val="D9D9D9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 Brief History [2] </a:t>
            </a:r>
            <a:endParaRPr b="0" sz="28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6" name="Google Shape;76;p17"/>
          <p:cNvSpPr txBox="1"/>
          <p:nvPr/>
        </p:nvSpPr>
        <p:spPr>
          <a:xfrm>
            <a:off x="7224475" y="2839300"/>
            <a:ext cx="872700" cy="557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2004</a:t>
            </a:r>
            <a:endParaRPr b="1" sz="2400">
              <a:solidFill>
                <a:srgbClr val="CC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77" name="Google Shape;7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5705" y="1545588"/>
            <a:ext cx="3273671" cy="1905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675" y="1144154"/>
            <a:ext cx="3010639" cy="2176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1653" y="3600111"/>
            <a:ext cx="3280660" cy="245471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/>
          <p:nvPr/>
        </p:nvSpPr>
        <p:spPr>
          <a:xfrm>
            <a:off x="4135650" y="3698650"/>
            <a:ext cx="872700" cy="557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2013</a:t>
            </a:r>
            <a:endParaRPr b="1" sz="2400">
              <a:solidFill>
                <a:srgbClr val="CC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1" name="Google Shape;81;p17"/>
          <p:cNvSpPr txBox="1"/>
          <p:nvPr/>
        </p:nvSpPr>
        <p:spPr>
          <a:xfrm>
            <a:off x="248025" y="988188"/>
            <a:ext cx="872700" cy="557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1998</a:t>
            </a:r>
            <a:endParaRPr b="1" sz="2400">
              <a:solidFill>
                <a:srgbClr val="CC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2" name="Google Shape;82;p17"/>
          <p:cNvSpPr txBox="1"/>
          <p:nvPr/>
        </p:nvSpPr>
        <p:spPr>
          <a:xfrm>
            <a:off x="248025" y="5595969"/>
            <a:ext cx="872700" cy="557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2007</a:t>
            </a:r>
            <a:endParaRPr b="1" sz="2400">
              <a:solidFill>
                <a:srgbClr val="CC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3" name="Google Shape;83;p17"/>
          <p:cNvSpPr txBox="1"/>
          <p:nvPr/>
        </p:nvSpPr>
        <p:spPr>
          <a:xfrm>
            <a:off x="5008350" y="6267344"/>
            <a:ext cx="4007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Trebuchet MS"/>
                <a:ea typeface="Trebuchet MS"/>
                <a:cs typeface="Trebuchet MS"/>
                <a:sym typeface="Trebuchet MS"/>
              </a:rPr>
              <a:t>InfoGraphics Source: </a:t>
            </a:r>
            <a:r>
              <a:rPr lang="en" sz="18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7"/>
              </a:rPr>
              <a:t>mashable.com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4"/>
          <p:cNvSpPr txBox="1"/>
          <p:nvPr/>
        </p:nvSpPr>
        <p:spPr>
          <a:xfrm>
            <a:off x="-18697" y="247603"/>
            <a:ext cx="8622300" cy="725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F9CB9C"/>
                </a:solidFill>
              </a:rPr>
              <a:t>Application Trends</a:t>
            </a:r>
            <a:endParaRPr b="1" sz="3600">
              <a:solidFill>
                <a:srgbClr val="F9CB9C"/>
              </a:solidFill>
            </a:endParaRPr>
          </a:p>
        </p:txBody>
      </p:sp>
      <p:sp>
        <p:nvSpPr>
          <p:cNvPr id="335" name="Google Shape;335;p44"/>
          <p:cNvSpPr txBox="1"/>
          <p:nvPr/>
        </p:nvSpPr>
        <p:spPr>
          <a:xfrm>
            <a:off x="7299875" y="6291875"/>
            <a:ext cx="1693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From: </a:t>
            </a:r>
            <a:r>
              <a:rPr b="1" lang="en" sz="18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Gartner</a:t>
            </a:r>
            <a:endParaRPr b="1" sz="18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6" name="Google Shape;336;p44"/>
          <p:cNvSpPr txBox="1"/>
          <p:nvPr/>
        </p:nvSpPr>
        <p:spPr>
          <a:xfrm>
            <a:off x="165675" y="106017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155CC"/>
                </a:solidFill>
                <a:latin typeface="Trebuchet MS"/>
                <a:ea typeface="Trebuchet MS"/>
                <a:cs typeface="Trebuchet MS"/>
                <a:sym typeface="Trebuchet MS"/>
              </a:rPr>
              <a:t>Mobile Social Networking</a:t>
            </a:r>
            <a:endParaRPr sz="2400">
              <a:solidFill>
                <a:srgbClr val="1155C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37" name="Google Shape;33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25" y="1625450"/>
            <a:ext cx="2762250" cy="48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9913" y="1695450"/>
            <a:ext cx="292417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4"/>
          <p:cNvSpPr txBox="1"/>
          <p:nvPr/>
        </p:nvSpPr>
        <p:spPr>
          <a:xfrm>
            <a:off x="6195275" y="1625450"/>
            <a:ext cx="2798400" cy="45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Fastest growing platform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Videos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Photos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Games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Commerce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Marketing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5"/>
          <p:cNvSpPr txBox="1"/>
          <p:nvPr/>
        </p:nvSpPr>
        <p:spPr>
          <a:xfrm>
            <a:off x="-18697" y="247603"/>
            <a:ext cx="8622300" cy="725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F9CB9C"/>
                </a:solidFill>
              </a:rPr>
              <a:t>Application Trends</a:t>
            </a:r>
            <a:endParaRPr b="1" sz="3600">
              <a:solidFill>
                <a:srgbClr val="F9CB9C"/>
              </a:solidFill>
            </a:endParaRPr>
          </a:p>
        </p:txBody>
      </p:sp>
      <p:sp>
        <p:nvSpPr>
          <p:cNvPr id="345" name="Google Shape;345;p45"/>
          <p:cNvSpPr txBox="1"/>
          <p:nvPr/>
        </p:nvSpPr>
        <p:spPr>
          <a:xfrm>
            <a:off x="7299875" y="6291875"/>
            <a:ext cx="1693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From: </a:t>
            </a:r>
            <a:r>
              <a:rPr b="1" lang="en" sz="1800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Gartner</a:t>
            </a:r>
            <a:endParaRPr b="1" sz="1800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6" name="Google Shape;346;p45"/>
          <p:cNvSpPr txBox="1"/>
          <p:nvPr/>
        </p:nvSpPr>
        <p:spPr>
          <a:xfrm>
            <a:off x="441825" y="1182900"/>
            <a:ext cx="4792800" cy="53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2400">
                <a:solidFill>
                  <a:srgbClr val="1155CC"/>
                </a:solidFill>
                <a:latin typeface="Trebuchet MS"/>
                <a:ea typeface="Trebuchet MS"/>
                <a:cs typeface="Trebuchet MS"/>
                <a:sym typeface="Trebuchet MS"/>
              </a:rPr>
              <a:t>Mobile Search</a:t>
            </a:r>
            <a:endParaRPr sz="2400">
              <a:solidFill>
                <a:srgbClr val="1155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2400">
                <a:solidFill>
                  <a:srgbClr val="1155CC"/>
                </a:solidFill>
                <a:latin typeface="Trebuchet MS"/>
                <a:ea typeface="Trebuchet MS"/>
                <a:cs typeface="Trebuchet MS"/>
                <a:sym typeface="Trebuchet MS"/>
              </a:rPr>
              <a:t>Mobile Payments</a:t>
            </a:r>
            <a:endParaRPr sz="2400">
              <a:solidFill>
                <a:srgbClr val="1155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2400">
                <a:solidFill>
                  <a:srgbClr val="1155CC"/>
                </a:solidFill>
                <a:latin typeface="Trebuchet MS"/>
                <a:ea typeface="Trebuchet MS"/>
                <a:cs typeface="Trebuchet MS"/>
                <a:sym typeface="Trebuchet MS"/>
              </a:rPr>
              <a:t>Context Aware Service</a:t>
            </a:r>
            <a:endParaRPr sz="2400">
              <a:solidFill>
                <a:srgbClr val="1155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2400">
                <a:solidFill>
                  <a:srgbClr val="1155CC"/>
                </a:solidFill>
                <a:latin typeface="Trebuchet MS"/>
                <a:ea typeface="Trebuchet MS"/>
                <a:cs typeface="Trebuchet MS"/>
                <a:sym typeface="Trebuchet MS"/>
              </a:rPr>
              <a:t>Object Recognition</a:t>
            </a:r>
            <a:endParaRPr sz="2400">
              <a:solidFill>
                <a:srgbClr val="1155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2400">
                <a:solidFill>
                  <a:srgbClr val="1155CC"/>
                </a:solidFill>
                <a:latin typeface="Trebuchet MS"/>
                <a:ea typeface="Trebuchet MS"/>
                <a:cs typeface="Trebuchet MS"/>
                <a:sym typeface="Trebuchet MS"/>
              </a:rPr>
              <a:t>Mobile Instant Messaging</a:t>
            </a:r>
            <a:endParaRPr sz="2400">
              <a:solidFill>
                <a:srgbClr val="1155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2400">
                <a:solidFill>
                  <a:srgbClr val="1155CC"/>
                </a:solidFill>
                <a:latin typeface="Trebuchet MS"/>
                <a:ea typeface="Trebuchet MS"/>
                <a:cs typeface="Trebuchet MS"/>
                <a:sym typeface="Trebuchet MS"/>
              </a:rPr>
              <a:t>Mobile Email</a:t>
            </a:r>
            <a:endParaRPr sz="2400">
              <a:solidFill>
                <a:srgbClr val="1155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2400">
                <a:solidFill>
                  <a:srgbClr val="1155CC"/>
                </a:solidFill>
                <a:latin typeface="Trebuchet MS"/>
                <a:ea typeface="Trebuchet MS"/>
                <a:cs typeface="Trebuchet MS"/>
                <a:sym typeface="Trebuchet MS"/>
              </a:rPr>
              <a:t>Mobile Video</a:t>
            </a:r>
            <a:endParaRPr sz="2400">
              <a:solidFill>
                <a:srgbClr val="1155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155C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6"/>
          <p:cNvSpPr txBox="1"/>
          <p:nvPr/>
        </p:nvSpPr>
        <p:spPr>
          <a:xfrm>
            <a:off x="184000" y="1216400"/>
            <a:ext cx="8411400" cy="47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The </a:t>
            </a:r>
            <a:r>
              <a:rPr b="1" lang="en" sz="2400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first truly open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and </a:t>
            </a:r>
            <a:r>
              <a:rPr b="1" lang="en" sz="2400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comprehensive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platform for mobile devices. It includes </a:t>
            </a:r>
            <a:r>
              <a:rPr b="1" lang="en" sz="24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 operating system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, </a:t>
            </a:r>
            <a:r>
              <a:rPr b="1" lang="en" sz="24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user-interface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and </a:t>
            </a:r>
            <a:r>
              <a:rPr b="1" lang="en" sz="24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applications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— all of the software to run a mobile phone but </a:t>
            </a:r>
            <a:r>
              <a:rPr b="1" lang="en" sz="24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without the proprietary obstacles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that have hindered mobile innovation.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457200" lvl="0" marL="2743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—Where’s My Gphone?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http://googleblog.blogspot.com/2007/11/ wheres-my-gphone.html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" name="Google Shape;352;p46"/>
          <p:cNvSpPr txBox="1"/>
          <p:nvPr>
            <p:ph idx="4294967295" type="title"/>
          </p:nvPr>
        </p:nvSpPr>
        <p:spPr>
          <a:xfrm>
            <a:off x="128275" y="144357"/>
            <a:ext cx="7248600" cy="684300"/>
          </a:xfrm>
          <a:prstGeom prst="rect">
            <a:avLst/>
          </a:prstGeom>
          <a:solidFill>
            <a:srgbClr val="F3F3F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0099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What is Android</a:t>
            </a:r>
            <a:endParaRPr b="0" sz="3600">
              <a:solidFill>
                <a:srgbClr val="0099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7"/>
          <p:cNvSpPr txBox="1"/>
          <p:nvPr/>
        </p:nvSpPr>
        <p:spPr>
          <a:xfrm>
            <a:off x="184000" y="1216400"/>
            <a:ext cx="8411400" cy="47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Android is </a:t>
            </a:r>
            <a:r>
              <a:rPr b="1" lang="en" sz="2400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 ecosystem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made up of a combination of three components: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A </a:t>
            </a:r>
            <a:r>
              <a:rPr b="1" lang="en" sz="24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free, open-source operating system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for embedded devices 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b="1" lang="en" sz="24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 open-source development platform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for creating applications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b="1" lang="en" sz="24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Devices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, particularly mobile phones, that run the Android operating system and </a:t>
            </a:r>
            <a:r>
              <a:rPr b="1" lang="en" sz="24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applications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created for it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8" name="Google Shape;358;p47"/>
          <p:cNvSpPr txBox="1"/>
          <p:nvPr>
            <p:ph idx="4294967295" type="title"/>
          </p:nvPr>
        </p:nvSpPr>
        <p:spPr>
          <a:xfrm>
            <a:off x="128275" y="144357"/>
            <a:ext cx="7248600" cy="684300"/>
          </a:xfrm>
          <a:prstGeom prst="rect">
            <a:avLst/>
          </a:prstGeom>
          <a:solidFill>
            <a:srgbClr val="F3F3F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0099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What is Android</a:t>
            </a:r>
            <a:endParaRPr b="0" sz="3600">
              <a:solidFill>
                <a:srgbClr val="0099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8"/>
          <p:cNvSpPr txBox="1"/>
          <p:nvPr/>
        </p:nvSpPr>
        <p:spPr>
          <a:xfrm>
            <a:off x="496537" y="1216400"/>
            <a:ext cx="7881000" cy="50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More specifically, Android is made up of </a:t>
            </a:r>
            <a:r>
              <a:rPr b="1" lang="en" sz="20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several necessary and dependent parts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, including the following: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b="1" lang="en" sz="18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Compatibility Definition Document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(CDD) and </a:t>
            </a:r>
            <a:r>
              <a:rPr b="1" lang="en" sz="18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Compatibility Test Suite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(CTS) that describe the capabilities required for a device to support the software stack.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b="1" lang="en" sz="1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Linux operating system kernel</a:t>
            </a:r>
            <a:endParaRPr b="1" sz="18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Open source libraries including </a:t>
            </a:r>
            <a:r>
              <a:rPr b="1" lang="en" sz="18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SQLite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en" sz="18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WebKit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en" sz="18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OpenGL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lang="en" sz="18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Media Manager </a:t>
            </a:r>
            <a:endParaRPr b="1" sz="1800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 run time used to execute and host Android applications, including the </a:t>
            </a:r>
            <a:r>
              <a:rPr b="1" lang="en" sz="18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Dalvik Virtual Machine (VM)</a:t>
            </a:r>
            <a:endParaRPr b="1" sz="180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An </a:t>
            </a:r>
            <a:r>
              <a:rPr b="1" lang="en" sz="18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application framework</a:t>
            </a:r>
            <a:endParaRPr b="1" sz="1800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b="1" lang="en" sz="18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user interface framework</a:t>
            </a:r>
            <a:endParaRPr b="1" sz="1800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 set of </a:t>
            </a:r>
            <a:r>
              <a:rPr b="1" lang="en" sz="1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core pre-installed applications</a:t>
            </a:r>
            <a:endParaRPr b="1" sz="18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b="1" lang="en" sz="18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software development kit (SDK)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used to create applications, including the related tools, plugins, and documentation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" name="Google Shape;364;p48"/>
          <p:cNvSpPr txBox="1"/>
          <p:nvPr>
            <p:ph idx="4294967295" type="title"/>
          </p:nvPr>
        </p:nvSpPr>
        <p:spPr>
          <a:xfrm>
            <a:off x="128275" y="144357"/>
            <a:ext cx="7248600" cy="684300"/>
          </a:xfrm>
          <a:prstGeom prst="rect">
            <a:avLst/>
          </a:prstGeom>
          <a:solidFill>
            <a:srgbClr val="F3F3F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0099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Android SDK Features</a:t>
            </a:r>
            <a:endParaRPr b="0" sz="3600">
              <a:solidFill>
                <a:srgbClr val="0099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/>
          <p:nvPr/>
        </p:nvSpPr>
        <p:spPr>
          <a:xfrm>
            <a:off x="386575" y="1002150"/>
            <a:ext cx="8392500" cy="55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Access to Hardware, including </a:t>
            </a:r>
            <a:r>
              <a:rPr lang="en" sz="2400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Camera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, </a:t>
            </a:r>
            <a:r>
              <a:rPr lang="en" sz="2400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GPS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and </a:t>
            </a:r>
            <a:r>
              <a:rPr lang="en" sz="2400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Sensors</a:t>
            </a:r>
            <a:r>
              <a:rPr lang="en" sz="2400">
                <a:solidFill>
                  <a:srgbClr val="3C78D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endParaRPr sz="2400">
              <a:solidFill>
                <a:srgbClr val="3C78D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Data Transfers using </a:t>
            </a:r>
            <a:r>
              <a:rPr lang="en" sz="24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Wi-Fi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, </a:t>
            </a:r>
            <a:r>
              <a:rPr lang="en" sz="24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Bluetooth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and </a:t>
            </a:r>
            <a:r>
              <a:rPr lang="en" sz="24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NFC</a:t>
            </a:r>
            <a:endParaRPr sz="2400">
              <a:solidFill>
                <a:srgbClr val="CC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lang="en" sz="2400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Maps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, </a:t>
            </a:r>
            <a:r>
              <a:rPr lang="en" sz="2400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Geocoding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and </a:t>
            </a:r>
            <a:r>
              <a:rPr lang="en" sz="2400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Location Based Services</a:t>
            </a:r>
            <a:endParaRPr sz="2400">
              <a:solidFill>
                <a:srgbClr val="1155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lang="en" sz="24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Background Services</a:t>
            </a:r>
            <a:endParaRPr sz="2400">
              <a:solidFill>
                <a:srgbClr val="CC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lang="en" sz="2400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SQLite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Database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lang="en" sz="24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Shared Data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and </a:t>
            </a:r>
            <a:r>
              <a:rPr lang="en" sz="24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Inter-Application Communication</a:t>
            </a:r>
            <a:endParaRPr sz="2400">
              <a:solidFill>
                <a:srgbClr val="CC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Full </a:t>
            </a:r>
            <a:r>
              <a:rPr lang="en" sz="2400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Multimedia Hardware control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including Playback and Recording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GSM, EDGE, 3G, 4G and LTE networks support for </a:t>
            </a:r>
            <a:r>
              <a:rPr lang="en" sz="24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Telephony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and </a:t>
            </a:r>
            <a:r>
              <a:rPr lang="en" sz="24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Transfer</a:t>
            </a:r>
            <a:endParaRPr sz="2400">
              <a:solidFill>
                <a:srgbClr val="CC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Integrated HTML5 supported </a:t>
            </a:r>
            <a:r>
              <a:rPr lang="en" sz="2400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WebKit based Browser</a:t>
            </a:r>
            <a:endParaRPr sz="2400">
              <a:solidFill>
                <a:srgbClr val="1155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2D and 3D Graphics using </a:t>
            </a:r>
            <a:r>
              <a:rPr lang="en" sz="24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OpenGL ES 2.0</a:t>
            </a:r>
            <a:endParaRPr sz="2400">
              <a:solidFill>
                <a:srgbClr val="CC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0" name="Google Shape;370;p49"/>
          <p:cNvSpPr txBox="1"/>
          <p:nvPr>
            <p:ph idx="4294967295" type="title"/>
          </p:nvPr>
        </p:nvSpPr>
        <p:spPr>
          <a:xfrm>
            <a:off x="128275" y="144357"/>
            <a:ext cx="7248600" cy="684300"/>
          </a:xfrm>
          <a:prstGeom prst="rect">
            <a:avLst/>
          </a:prstGeom>
          <a:solidFill>
            <a:srgbClr val="F3F3F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0099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Android SDK Features</a:t>
            </a:r>
            <a:endParaRPr b="0" sz="3600">
              <a:solidFill>
                <a:srgbClr val="0099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056625"/>
            <a:ext cx="7976625" cy="56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0"/>
          <p:cNvSpPr txBox="1"/>
          <p:nvPr>
            <p:ph idx="4294967295" type="title"/>
          </p:nvPr>
        </p:nvSpPr>
        <p:spPr>
          <a:xfrm>
            <a:off x="128275" y="144357"/>
            <a:ext cx="7248600" cy="684300"/>
          </a:xfrm>
          <a:prstGeom prst="rect">
            <a:avLst/>
          </a:prstGeom>
          <a:solidFill>
            <a:srgbClr val="F3F3F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0099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Android SDK Features</a:t>
            </a:r>
            <a:endParaRPr b="0" sz="3600">
              <a:solidFill>
                <a:srgbClr val="0099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1"/>
          <p:cNvSpPr txBox="1"/>
          <p:nvPr>
            <p:ph type="title"/>
          </p:nvPr>
        </p:nvSpPr>
        <p:spPr>
          <a:xfrm>
            <a:off x="128275" y="144357"/>
            <a:ext cx="7248600" cy="684300"/>
          </a:xfrm>
          <a:prstGeom prst="rect">
            <a:avLst/>
          </a:prstGeom>
          <a:solidFill>
            <a:srgbClr val="F3F3F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0099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Resources</a:t>
            </a:r>
            <a:endParaRPr b="0">
              <a:solidFill>
                <a:srgbClr val="0099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aphicFrame>
        <p:nvGraphicFramePr>
          <p:cNvPr id="382" name="Google Shape;382;p51"/>
          <p:cNvGraphicFramePr/>
          <p:nvPr/>
        </p:nvGraphicFramePr>
        <p:xfrm>
          <a:off x="252663" y="103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{40B1189D-17FA-4CEC-BA63-7219208442A2}</a:tableStyleId>
              </a:tblPr>
              <a:tblGrid>
                <a:gridCol w="1805950"/>
                <a:gridCol w="6833525"/>
              </a:tblGrid>
              <a:tr h="414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EFEFE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Resource</a:t>
                      </a:r>
                      <a:endParaRPr sz="2200">
                        <a:solidFill>
                          <a:srgbClr val="EFEFEF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EFEFE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Link</a:t>
                      </a:r>
                      <a:endParaRPr sz="2200">
                        <a:solidFill>
                          <a:srgbClr val="EFEFEF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14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Book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The Busy Coder's Guide to Android Development [Mark Murphy]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Professional Android 4 App Development [Reto Meier]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414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Blog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sng">
                          <a:solidFill>
                            <a:schemeClr val="hlink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  <a:hlinkClick r:id="rId3"/>
                        </a:rPr>
                        <a:t>http://droidtraining.wordpress.com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sng">
                          <a:solidFill>
                            <a:schemeClr val="hlink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  <a:hlinkClick r:id="rId4"/>
                        </a:rPr>
                        <a:t>http://androidstream.wordpress.net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414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Videos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sng">
                          <a:solidFill>
                            <a:schemeClr val="hlink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  <a:hlinkClick r:id="rId5"/>
                        </a:rPr>
                        <a:t>http://vimeo.com/search?q=androidstream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414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Training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sng">
                          <a:solidFill>
                            <a:schemeClr val="hlink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  <a:hlinkClick r:id="rId6"/>
                        </a:rPr>
                        <a:t>http://developer.android.com/training/index.html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414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Slides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sng">
                          <a:solidFill>
                            <a:schemeClr val="hlink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  <a:hlinkClick r:id="rId7"/>
                        </a:rPr>
                        <a:t>http://www.slideshare.net/androidstream/presentations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2"/>
          <p:cNvSpPr txBox="1"/>
          <p:nvPr/>
        </p:nvSpPr>
        <p:spPr>
          <a:xfrm>
            <a:off x="-18697" y="247603"/>
            <a:ext cx="8622300" cy="725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F9CB9C"/>
                </a:solidFill>
                <a:latin typeface="Roboto"/>
                <a:ea typeface="Roboto"/>
                <a:cs typeface="Roboto"/>
                <a:sym typeface="Roboto"/>
              </a:rPr>
              <a:t>Thank You</a:t>
            </a:r>
            <a:endParaRPr b="1" sz="3600">
              <a:solidFill>
                <a:srgbClr val="F9CB9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8" name="Google Shape;388;p52"/>
          <p:cNvSpPr txBox="1"/>
          <p:nvPr/>
        </p:nvSpPr>
        <p:spPr>
          <a:xfrm>
            <a:off x="3373450" y="1168350"/>
            <a:ext cx="21159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Questions</a:t>
            </a:r>
            <a:endParaRPr b="1" sz="3600">
              <a:solidFill>
                <a:srgbClr val="CC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89" name="Google Shape;389;p52"/>
          <p:cNvSpPr txBox="1"/>
          <p:nvPr/>
        </p:nvSpPr>
        <p:spPr>
          <a:xfrm>
            <a:off x="379950" y="5382825"/>
            <a:ext cx="8194500" cy="11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Sources:</a:t>
            </a:r>
            <a:endParaRPr b="1" sz="1800">
              <a:solidFill>
                <a:srgbClr val="1155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lang="en" sz="18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http://developer.android.com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b="1" lang="en" sz="18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Profession Android 4 Application Development</a:t>
            </a:r>
            <a:r>
              <a:rPr lang="en" sz="1800">
                <a:latin typeface="Roboto Condensed"/>
                <a:ea typeface="Roboto Condensed"/>
                <a:cs typeface="Roboto Condensed"/>
                <a:sym typeface="Roboto Condensed"/>
              </a:rPr>
              <a:t> by </a:t>
            </a:r>
            <a:r>
              <a:rPr i="1" lang="en" sz="1800">
                <a:solidFill>
                  <a:srgbClr val="38761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Reto Meier</a:t>
            </a:r>
            <a:endParaRPr i="1" sz="1800">
              <a:solidFill>
                <a:srgbClr val="38761D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lang="en" sz="1800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Various Websites</a:t>
            </a:r>
            <a:endParaRPr sz="1800">
              <a:solidFill>
                <a:srgbClr val="1155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90" name="Google Shape;39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7038" y="1994081"/>
            <a:ext cx="2930014" cy="3173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128275" y="144357"/>
            <a:ext cx="7248600" cy="684300"/>
          </a:xfrm>
          <a:prstGeom prst="rect">
            <a:avLst/>
          </a:prstGeom>
          <a:solidFill>
            <a:srgbClr val="F3F3F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0099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Introduction to Mobile Platforms</a:t>
            </a:r>
            <a:endParaRPr b="0">
              <a:solidFill>
                <a:srgbClr val="0099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9" name="Google Shape;89;p18"/>
          <p:cNvSpPr txBox="1"/>
          <p:nvPr>
            <p:ph type="title"/>
          </p:nvPr>
        </p:nvSpPr>
        <p:spPr>
          <a:xfrm>
            <a:off x="6134335" y="331751"/>
            <a:ext cx="2824200" cy="567900"/>
          </a:xfrm>
          <a:prstGeom prst="rect">
            <a:avLst/>
          </a:prstGeom>
          <a:solidFill>
            <a:srgbClr val="D9D9D9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Smartphones [1] </a:t>
            </a:r>
            <a:endParaRPr b="0" sz="28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75" y="1216176"/>
            <a:ext cx="3689919" cy="4877013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/>
        </p:nvSpPr>
        <p:spPr>
          <a:xfrm>
            <a:off x="4005466" y="1128251"/>
            <a:ext cx="4953000" cy="47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A Smartphone is a mobile phone that offers: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1. </a:t>
            </a:r>
            <a:r>
              <a:rPr lang="en" sz="2400">
                <a:solidFill>
                  <a:srgbClr val="CC0000"/>
                </a:solidFill>
                <a:highlight>
                  <a:srgbClr val="F3F3F3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Advanced Computing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Ability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2. </a:t>
            </a:r>
            <a:r>
              <a:rPr lang="en" sz="2400">
                <a:solidFill>
                  <a:srgbClr val="CC0000"/>
                </a:solidFill>
                <a:highlight>
                  <a:srgbClr val="F3F3F3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Rich Feature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Set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3. </a:t>
            </a:r>
            <a:r>
              <a:rPr lang="en" sz="2400">
                <a:solidFill>
                  <a:srgbClr val="CC0000"/>
                </a:solidFill>
                <a:highlight>
                  <a:srgbClr val="F3F3F3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Connectivity</a:t>
            </a:r>
            <a:endParaRPr sz="2400">
              <a:solidFill>
                <a:srgbClr val="CC0000"/>
              </a:solidFill>
              <a:highlight>
                <a:srgbClr val="F3F3F3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highlight>
                  <a:srgbClr val="FFF2CC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Handheld computers with Telephony</a:t>
            </a:r>
            <a:endParaRPr sz="2400">
              <a:highlight>
                <a:srgbClr val="FFF2CC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Most of them comes with </a:t>
            </a:r>
            <a:r>
              <a:rPr lang="en" sz="2400">
                <a:solidFill>
                  <a:srgbClr val="CC0000"/>
                </a:solidFill>
                <a:highlight>
                  <a:srgbClr val="F3F3F3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own Operating System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with </a:t>
            </a:r>
            <a:r>
              <a:rPr lang="en" sz="2400">
                <a:solidFill>
                  <a:srgbClr val="CC0000"/>
                </a:solidFill>
                <a:highlight>
                  <a:srgbClr val="F3F3F3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Application Development Frameworks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4510988" y="6267344"/>
            <a:ext cx="450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Trebuchet MS"/>
                <a:ea typeface="Trebuchet MS"/>
                <a:cs typeface="Trebuchet MS"/>
                <a:sym typeface="Trebuchet MS"/>
              </a:rPr>
              <a:t>To learn more: </a:t>
            </a:r>
            <a:r>
              <a:rPr lang="en" sz="18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wikipedia on Smartphone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128275" y="144357"/>
            <a:ext cx="7248600" cy="684300"/>
          </a:xfrm>
          <a:prstGeom prst="rect">
            <a:avLst/>
          </a:prstGeom>
          <a:solidFill>
            <a:srgbClr val="F3F3F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0099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Introduction to Mobile Platforms</a:t>
            </a:r>
            <a:endParaRPr b="0">
              <a:solidFill>
                <a:srgbClr val="0099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8" name="Google Shape;98;p19"/>
          <p:cNvSpPr txBox="1"/>
          <p:nvPr>
            <p:ph type="title"/>
          </p:nvPr>
        </p:nvSpPr>
        <p:spPr>
          <a:xfrm>
            <a:off x="6134335" y="331751"/>
            <a:ext cx="2824200" cy="567900"/>
          </a:xfrm>
          <a:prstGeom prst="rect">
            <a:avLst/>
          </a:prstGeom>
          <a:solidFill>
            <a:srgbClr val="D9D9D9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Smartphones [2] </a:t>
            </a:r>
            <a:endParaRPr b="0" sz="28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75" y="1622255"/>
            <a:ext cx="2188725" cy="3969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1196" y="1677165"/>
            <a:ext cx="1969145" cy="3859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8500" y="1694376"/>
            <a:ext cx="2019298" cy="3824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46300" y="1259586"/>
            <a:ext cx="2105025" cy="43388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592201" y="5536525"/>
            <a:ext cx="12063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highlight>
                  <a:srgbClr val="F3F3F3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Android</a:t>
            </a:r>
            <a:endParaRPr sz="2400">
              <a:solidFill>
                <a:srgbClr val="CC0000"/>
              </a:solidFill>
              <a:highlight>
                <a:srgbClr val="F3F3F3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2920763" y="5522214"/>
            <a:ext cx="11085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highlight>
                  <a:srgbClr val="F3F3F3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iPhone</a:t>
            </a:r>
            <a:endParaRPr sz="2400">
              <a:solidFill>
                <a:srgbClr val="CC0000"/>
              </a:solidFill>
              <a:highlight>
                <a:srgbClr val="F3F3F3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4662341" y="5522214"/>
            <a:ext cx="21042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highlight>
                  <a:srgbClr val="F3F3F3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Windows Phone</a:t>
            </a:r>
            <a:endParaRPr sz="2400">
              <a:solidFill>
                <a:srgbClr val="CC0000"/>
              </a:solidFill>
              <a:highlight>
                <a:srgbClr val="F3F3F3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7190120" y="5522214"/>
            <a:ext cx="14769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highlight>
                  <a:srgbClr val="F3F3F3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Blackberry</a:t>
            </a:r>
            <a:endParaRPr sz="2400">
              <a:solidFill>
                <a:srgbClr val="CC0000"/>
              </a:solidFill>
              <a:highlight>
                <a:srgbClr val="F3F3F3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7190120" y="6265200"/>
            <a:ext cx="19296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highlight>
                  <a:srgbClr val="F3F3F3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and Others...</a:t>
            </a:r>
            <a:endParaRPr sz="2400">
              <a:solidFill>
                <a:srgbClr val="CC0000"/>
              </a:solidFill>
              <a:highlight>
                <a:srgbClr val="F3F3F3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128275" y="144357"/>
            <a:ext cx="7248600" cy="684300"/>
          </a:xfrm>
          <a:prstGeom prst="rect">
            <a:avLst/>
          </a:prstGeom>
          <a:solidFill>
            <a:srgbClr val="F3F3F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0099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Introduction to Mobile Platforms</a:t>
            </a:r>
            <a:endParaRPr b="0">
              <a:solidFill>
                <a:srgbClr val="0099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3" name="Google Shape;113;p20"/>
          <p:cNvSpPr txBox="1"/>
          <p:nvPr>
            <p:ph type="title"/>
          </p:nvPr>
        </p:nvSpPr>
        <p:spPr>
          <a:xfrm>
            <a:off x="6134335" y="331751"/>
            <a:ext cx="2824200" cy="567900"/>
          </a:xfrm>
          <a:prstGeom prst="rect">
            <a:avLst/>
          </a:prstGeom>
          <a:solidFill>
            <a:srgbClr val="D9D9D9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Smartphones [3]</a:t>
            </a:r>
            <a:endParaRPr b="0" sz="28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4931935" y="6324544"/>
            <a:ext cx="4026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Trebuchet MS"/>
                <a:ea typeface="Trebuchet MS"/>
                <a:cs typeface="Trebuchet MS"/>
                <a:sym typeface="Trebuchet MS"/>
              </a:rPr>
              <a:t>Data Source: </a:t>
            </a:r>
            <a:r>
              <a:rPr lang="en" sz="18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Nielson's Report 2013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1534350" y="899651"/>
            <a:ext cx="60753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highlight>
                  <a:srgbClr val="EFEFE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What </a:t>
            </a:r>
            <a:r>
              <a:rPr lang="en" sz="2400">
                <a:solidFill>
                  <a:srgbClr val="CC0000"/>
                </a:solidFill>
                <a:highlight>
                  <a:srgbClr val="EFEFE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Type of Mobile Devices</a:t>
            </a:r>
            <a:r>
              <a:rPr lang="en" sz="2400">
                <a:highlight>
                  <a:srgbClr val="EFEFE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 do we use in 2013</a:t>
            </a:r>
            <a:endParaRPr sz="2400">
              <a:highlight>
                <a:srgbClr val="EFEFEF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3447" y="2947068"/>
            <a:ext cx="2800342" cy="2941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2260" y="2954273"/>
            <a:ext cx="2561187" cy="2461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275" y="2947068"/>
            <a:ext cx="2565885" cy="2476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75169" y="1637459"/>
            <a:ext cx="1430944" cy="1784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103" y="1800169"/>
            <a:ext cx="2692229" cy="98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31935" y="1775712"/>
            <a:ext cx="2743233" cy="1018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354921" y="5396723"/>
            <a:ext cx="2975864" cy="1015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128275" y="144357"/>
            <a:ext cx="7248600" cy="684300"/>
          </a:xfrm>
          <a:prstGeom prst="rect">
            <a:avLst/>
          </a:prstGeom>
          <a:solidFill>
            <a:srgbClr val="F3F3F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0099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Introduction to Mobile Platforms</a:t>
            </a:r>
            <a:endParaRPr b="0">
              <a:solidFill>
                <a:srgbClr val="0099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8" name="Google Shape;128;p21"/>
          <p:cNvSpPr txBox="1"/>
          <p:nvPr>
            <p:ph type="title"/>
          </p:nvPr>
        </p:nvSpPr>
        <p:spPr>
          <a:xfrm>
            <a:off x="6134335" y="331751"/>
            <a:ext cx="2824200" cy="567900"/>
          </a:xfrm>
          <a:prstGeom prst="rect">
            <a:avLst/>
          </a:prstGeom>
          <a:solidFill>
            <a:srgbClr val="D9D9D9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Phone Usage [1] </a:t>
            </a:r>
            <a:endParaRPr b="0" sz="28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59" y="1766138"/>
            <a:ext cx="8869682" cy="415775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/>
        </p:nvSpPr>
        <p:spPr>
          <a:xfrm>
            <a:off x="6254035" y="6229344"/>
            <a:ext cx="2704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Trebuchet MS"/>
                <a:ea typeface="Trebuchet MS"/>
                <a:cs typeface="Trebuchet MS"/>
                <a:sym typeface="Trebuchet MS"/>
              </a:rPr>
              <a:t>Data Source: </a:t>
            </a:r>
            <a:r>
              <a:rPr lang="en" sz="18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Flurry.com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1" name="Google Shape;131;p21"/>
          <p:cNvSpPr txBox="1"/>
          <p:nvPr/>
        </p:nvSpPr>
        <p:spPr>
          <a:xfrm>
            <a:off x="785850" y="1037325"/>
            <a:ext cx="76176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highlight>
                  <a:srgbClr val="EFEFE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Analytics Data showing </a:t>
            </a:r>
            <a:r>
              <a:rPr lang="en" sz="2400">
                <a:solidFill>
                  <a:srgbClr val="CC0000"/>
                </a:solidFill>
                <a:highlight>
                  <a:srgbClr val="EFEFE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WHAT USERS DO</a:t>
            </a:r>
            <a:r>
              <a:rPr lang="en" sz="2400">
                <a:highlight>
                  <a:srgbClr val="EFEFE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 [US Consumers only]</a:t>
            </a:r>
            <a:endParaRPr sz="2400">
              <a:highlight>
                <a:srgbClr val="EFEFEF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128275" y="144357"/>
            <a:ext cx="7248600" cy="684300"/>
          </a:xfrm>
          <a:prstGeom prst="rect">
            <a:avLst/>
          </a:prstGeom>
          <a:solidFill>
            <a:srgbClr val="F3F3F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0099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Introduction to Mobile Platforms</a:t>
            </a:r>
            <a:endParaRPr b="0">
              <a:solidFill>
                <a:srgbClr val="0099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7" name="Google Shape;137;p22"/>
          <p:cNvSpPr txBox="1"/>
          <p:nvPr>
            <p:ph type="title"/>
          </p:nvPr>
        </p:nvSpPr>
        <p:spPr>
          <a:xfrm>
            <a:off x="6134335" y="331751"/>
            <a:ext cx="2824200" cy="567900"/>
          </a:xfrm>
          <a:prstGeom prst="rect">
            <a:avLst/>
          </a:prstGeom>
          <a:solidFill>
            <a:srgbClr val="D9D9D9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Phone Usage [2] </a:t>
            </a:r>
            <a:endParaRPr b="0" sz="28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8" name="Google Shape;138;p22"/>
          <p:cNvSpPr txBox="1"/>
          <p:nvPr/>
        </p:nvSpPr>
        <p:spPr>
          <a:xfrm>
            <a:off x="1980600" y="828650"/>
            <a:ext cx="51828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highlight>
                  <a:srgbClr val="EFEFE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Analytics Data showing </a:t>
            </a:r>
            <a:r>
              <a:rPr lang="en" sz="2400">
                <a:solidFill>
                  <a:srgbClr val="CC0000"/>
                </a:solidFill>
                <a:highlight>
                  <a:srgbClr val="EFEFE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WHAT USERS DO</a:t>
            </a:r>
            <a:r>
              <a:rPr lang="en" sz="2400">
                <a:highlight>
                  <a:srgbClr val="EFEFE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endParaRPr sz="2400">
              <a:highlight>
                <a:srgbClr val="EFEFEF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5117400" y="6324544"/>
            <a:ext cx="4026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Trebuchet MS"/>
                <a:ea typeface="Trebuchet MS"/>
                <a:cs typeface="Trebuchet MS"/>
                <a:sym typeface="Trebuchet MS"/>
              </a:rPr>
              <a:t>Data Source: </a:t>
            </a:r>
            <a:r>
              <a:rPr lang="en" sz="18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Nielson's Report 2013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038" y="1416251"/>
            <a:ext cx="4876086" cy="537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9850" y="2200275"/>
            <a:ext cx="3428744" cy="3447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128275" y="144357"/>
            <a:ext cx="7248600" cy="684300"/>
          </a:xfrm>
          <a:prstGeom prst="rect">
            <a:avLst/>
          </a:prstGeom>
          <a:solidFill>
            <a:srgbClr val="F3F3F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0099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Introduction to Mobile Platforms</a:t>
            </a:r>
            <a:endParaRPr b="0">
              <a:solidFill>
                <a:srgbClr val="0099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7" name="Google Shape;147;p23"/>
          <p:cNvSpPr txBox="1"/>
          <p:nvPr>
            <p:ph type="title"/>
          </p:nvPr>
        </p:nvSpPr>
        <p:spPr>
          <a:xfrm>
            <a:off x="6134335" y="331751"/>
            <a:ext cx="2824200" cy="567900"/>
          </a:xfrm>
          <a:prstGeom prst="rect">
            <a:avLst/>
          </a:prstGeom>
          <a:solidFill>
            <a:srgbClr val="D9D9D9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Phone Usage [3] </a:t>
            </a:r>
            <a:endParaRPr b="0" sz="28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8" name="Google Shape;148;p23"/>
          <p:cNvSpPr txBox="1"/>
          <p:nvPr/>
        </p:nvSpPr>
        <p:spPr>
          <a:xfrm>
            <a:off x="3131850" y="828657"/>
            <a:ext cx="28803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highlight>
                  <a:srgbClr val="EFEFE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Which Apps</a:t>
            </a:r>
            <a:r>
              <a:rPr lang="en" sz="2400">
                <a:highlight>
                  <a:srgbClr val="EFEFE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 do we use </a:t>
            </a:r>
            <a:endParaRPr sz="2400">
              <a:highlight>
                <a:srgbClr val="EFEFEF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5117400" y="6324544"/>
            <a:ext cx="4026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Trebuchet MS"/>
                <a:ea typeface="Trebuchet MS"/>
                <a:cs typeface="Trebuchet MS"/>
                <a:sym typeface="Trebuchet MS"/>
              </a:rPr>
              <a:t>Data Source: </a:t>
            </a:r>
            <a:r>
              <a:rPr lang="en" sz="18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Nielson's Report 2013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513" y="1421457"/>
            <a:ext cx="5248279" cy="495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7367" y="5024610"/>
            <a:ext cx="3320818" cy="1122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